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30"/>
  </p:notesMasterIdLst>
  <p:handoutMasterIdLst>
    <p:handoutMasterId r:id="rId31"/>
  </p:handoutMasterIdLst>
  <p:sldIdLst>
    <p:sldId id="416" r:id="rId2"/>
    <p:sldId id="373" r:id="rId3"/>
    <p:sldId id="451" r:id="rId4"/>
    <p:sldId id="430" r:id="rId5"/>
    <p:sldId id="454" r:id="rId6"/>
    <p:sldId id="437" r:id="rId7"/>
    <p:sldId id="455" r:id="rId8"/>
    <p:sldId id="453" r:id="rId9"/>
    <p:sldId id="456" r:id="rId10"/>
    <p:sldId id="441" r:id="rId11"/>
    <p:sldId id="464" r:id="rId12"/>
    <p:sldId id="463" r:id="rId13"/>
    <p:sldId id="465" r:id="rId14"/>
    <p:sldId id="466" r:id="rId15"/>
    <p:sldId id="467" r:id="rId16"/>
    <p:sldId id="468" r:id="rId17"/>
    <p:sldId id="470" r:id="rId18"/>
    <p:sldId id="461" r:id="rId19"/>
    <p:sldId id="474" r:id="rId20"/>
    <p:sldId id="462" r:id="rId21"/>
    <p:sldId id="483" r:id="rId22"/>
    <p:sldId id="484" r:id="rId23"/>
    <p:sldId id="485" r:id="rId24"/>
    <p:sldId id="486" r:id="rId25"/>
    <p:sldId id="480" r:id="rId26"/>
    <p:sldId id="488" r:id="rId27"/>
    <p:sldId id="487" r:id="rId28"/>
    <p:sldId id="329" r:id="rId29"/>
  </p:sldIdLst>
  <p:sldSz cx="9144000" cy="5715000" type="screen16x10"/>
  <p:notesSz cx="7104063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A2BF"/>
    <a:srgbClr val="ECD7EB"/>
    <a:srgbClr val="FC1773"/>
    <a:srgbClr val="275791"/>
    <a:srgbClr val="204776"/>
    <a:srgbClr val="01DFEC"/>
    <a:srgbClr val="7AF8FE"/>
    <a:srgbClr val="F46889"/>
    <a:srgbClr val="66FFFF"/>
    <a:srgbClr val="C52EB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28" autoAdjust="0"/>
    <p:restoredTop sz="90248" autoAdjust="0"/>
  </p:normalViewPr>
  <p:slideViewPr>
    <p:cSldViewPr>
      <p:cViewPr varScale="1">
        <p:scale>
          <a:sx n="107" d="100"/>
          <a:sy n="107" d="100"/>
        </p:scale>
        <p:origin x="-2016" y="19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76173E8-1B7F-42AF-BD3E-7252A2B92BC4}" type="datetimeFigureOut">
              <a:rPr lang="fr-FR" smtClean="0"/>
              <a:pPr/>
              <a:t>02/02/2023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0FF5281-BE2C-46EC-A60E-75415558B6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964795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F758719D-BC47-4300-8D13-51E6FACE9D48}" type="datetimeFigureOut">
              <a:rPr lang="fr-FR" smtClean="0"/>
              <a:pPr/>
              <a:t>02/02/2023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768350"/>
            <a:ext cx="61372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1B0877B-C7C7-4AB2-B371-2A3E274226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188189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6818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388873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422525"/>
            <a:ext cx="7772400" cy="12493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421755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33847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24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24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2631383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21276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2249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783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195388"/>
            <a:ext cx="3008313" cy="3910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34987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30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473575"/>
            <a:ext cx="5486400" cy="669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186304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148723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6800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6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761580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lIns="71323" tIns="35662" rIns="71323" bIns="35662" anchor="b"/>
          <a:lstStyle>
            <a:lvl1pPr algn="ctr">
              <a:defRPr sz="4700"/>
            </a:lvl1pPr>
          </a:lstStyle>
          <a:p>
            <a:r>
              <a:rPr lang="fr-FR"/>
              <a:t>Modifiez le style du titre</a:t>
            </a:r>
            <a:endParaRPr lang="ar-DZ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 lIns="71323" tIns="35662" rIns="71323" bIns="35662"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lIns="71323" tIns="35662" rIns="71323" bIns="35662"/>
          <a:lstStyle/>
          <a:p>
            <a:fld id="{5F00DEB6-D192-49C8-9980-BF0A357BFB76}" type="datetimeFigureOut">
              <a:rPr lang="ar-DZ" smtClean="0"/>
              <a:pPr/>
              <a:t>12-07-1444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lIns="71323" tIns="35662" rIns="71323" bIns="35662"/>
          <a:lstStyle/>
          <a:p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lIns="71323" tIns="35662" rIns="71323" bIns="35662"/>
          <a:lstStyle/>
          <a:p>
            <a:fld id="{D751576A-880E-4FB9-89A8-EEC9CD05E8AF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71600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0" name="Rectangle à coins arrondis 9"/>
          <p:cNvSpPr/>
          <p:nvPr userDrawn="1"/>
        </p:nvSpPr>
        <p:spPr>
          <a:xfrm>
            <a:off x="0" y="0"/>
            <a:ext cx="9144000" cy="5715000"/>
          </a:xfrm>
          <a:prstGeom prst="roundRect">
            <a:avLst>
              <a:gd name="adj" fmla="val 0"/>
            </a:avLst>
          </a:prstGeom>
          <a:solidFill>
            <a:schemeClr val="bg1"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.mp4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11" Type="http://schemas.microsoft.com/office/2007/relationships/media" Target="../media/media2.wav"/><Relationship Id="rId5" Type="http://schemas.openxmlformats.org/officeDocument/2006/relationships/image" Target="../media/image3.png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microsoft.com/office/2007/relationships/media" Target="../media/media4.wav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ticle-12">
            <a:hlinkClick r:id="" action="ppaction://media"/>
            <a:extLst>
              <a:ext uri="{FF2B5EF4-FFF2-40B4-BE49-F238E27FC236}">
                <a16:creationId xmlns="" xmlns:a16="http://schemas.microsoft.com/office/drawing/2014/main" id="{39C9CCDA-C03A-4C44-AA8F-855C2D9E53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BB7D933-88D3-4DA5-AB20-6810A99D48B2}"/>
              </a:ext>
            </a:extLst>
          </p:cNvPr>
          <p:cNvSpPr/>
          <p:nvPr/>
        </p:nvSpPr>
        <p:spPr>
          <a:xfrm>
            <a:off x="1300120" y="625252"/>
            <a:ext cx="6543779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DZ" sz="3200" b="0" cap="none" spc="0" dirty="0">
                <a:ln w="0"/>
                <a:gradFill flip="none" rotWithShape="1">
                  <a:gsLst>
                    <a:gs pos="0">
                      <a:schemeClr val="bg1"/>
                    </a:gs>
                    <a:gs pos="100000">
                      <a:srgbClr val="01DFEC"/>
                    </a:gs>
                  </a:gsLst>
                  <a:lin ang="8100000" scaled="1"/>
                  <a:tileRect/>
                </a:gradFill>
                <a:cs typeface="Mohammad Bold Normal" pitchFamily="2" charset="-78"/>
              </a:rPr>
              <a:t>الجمهورية الجزائرية الديمقراطية الشعبية</a:t>
            </a:r>
          </a:p>
          <a:p>
            <a:pPr algn="ctr" rtl="1"/>
            <a:endParaRPr lang="fr-FR" sz="2800" dirty="0">
              <a:ln w="0"/>
              <a:gradFill flip="none" rotWithShape="1">
                <a:gsLst>
                  <a:gs pos="0">
                    <a:schemeClr val="bg1"/>
                  </a:gs>
                  <a:gs pos="100000">
                    <a:srgbClr val="01DFEC"/>
                  </a:gs>
                </a:gsLst>
                <a:lin ang="8100000" scaled="1"/>
                <a:tileRect/>
              </a:gradFill>
              <a:cs typeface="Mohammad Bold Normal" pitchFamily="2" charset="-78"/>
            </a:endParaRPr>
          </a:p>
          <a:p>
            <a:pPr algn="ctr" rtl="1"/>
            <a:r>
              <a:rPr lang="ar-DZ" sz="2800" dirty="0">
                <a:ln w="0"/>
                <a:gradFill flip="none" rotWithShape="1">
                  <a:gsLst>
                    <a:gs pos="0">
                      <a:schemeClr val="bg1"/>
                    </a:gs>
                    <a:gs pos="100000">
                      <a:srgbClr val="01DFEC"/>
                    </a:gs>
                  </a:gsLst>
                  <a:lin ang="8100000" scaled="1"/>
                  <a:tileRect/>
                </a:gradFill>
                <a:cs typeface="Mohammad Bold Normal" pitchFamily="2" charset="-78"/>
              </a:rPr>
              <a:t>وزارة التعليم العالي والبحث العلمي</a:t>
            </a:r>
          </a:p>
          <a:p>
            <a:pPr algn="ctr" rtl="1"/>
            <a:endParaRPr lang="fr-FR" sz="2800" b="0" cap="none" spc="0" dirty="0">
              <a:ln w="0"/>
              <a:gradFill flip="none" rotWithShape="1">
                <a:gsLst>
                  <a:gs pos="0">
                    <a:schemeClr val="bg1"/>
                  </a:gs>
                  <a:gs pos="100000">
                    <a:srgbClr val="01DFEC"/>
                  </a:gs>
                </a:gsLst>
                <a:lin ang="8100000" scaled="1"/>
                <a:tileRect/>
              </a:gradFill>
              <a:cs typeface="Mohammad Bold Normal" pitchFamily="2" charset="-78"/>
            </a:endParaRPr>
          </a:p>
          <a:p>
            <a:pPr algn="ctr" rtl="1"/>
            <a:r>
              <a:rPr lang="ar-DZ" sz="2800" dirty="0">
                <a:ln w="0"/>
                <a:gradFill flip="none" rotWithShape="1">
                  <a:gsLst>
                    <a:gs pos="0">
                      <a:schemeClr val="bg1"/>
                    </a:gs>
                    <a:gs pos="100000">
                      <a:srgbClr val="01DFEC"/>
                    </a:gs>
                  </a:gsLst>
                  <a:lin ang="8100000" scaled="1"/>
                  <a:tileRect/>
                </a:gradFill>
                <a:cs typeface="Mohammad Bold Normal" pitchFamily="2" charset="-78"/>
              </a:rPr>
              <a:t>اللجنة الوطنية التنسيقية</a:t>
            </a:r>
            <a:endParaRPr lang="ar-DZ" sz="2800" b="0" cap="none" spc="0" dirty="0">
              <a:ln w="0"/>
              <a:gradFill flip="none" rotWithShape="1">
                <a:gsLst>
                  <a:gs pos="0">
                    <a:schemeClr val="bg1"/>
                  </a:gs>
                  <a:gs pos="100000">
                    <a:srgbClr val="01DFEC"/>
                  </a:gs>
                </a:gsLst>
                <a:lin ang="8100000" scaled="1"/>
                <a:tileRect/>
              </a:gradFill>
              <a:cs typeface="Mohammad Bold Normal" pitchFamily="2" charset="-78"/>
            </a:endParaRPr>
          </a:p>
          <a:p>
            <a:pPr algn="ctr" rtl="1"/>
            <a:r>
              <a:rPr lang="ar-DZ" sz="2400" dirty="0">
                <a:ln w="0"/>
                <a:gradFill flip="none" rotWithShape="1">
                  <a:gsLst>
                    <a:gs pos="0">
                      <a:schemeClr val="bg1"/>
                    </a:gs>
                    <a:gs pos="100000">
                      <a:srgbClr val="01DFEC"/>
                    </a:gs>
                  </a:gsLst>
                  <a:lin ang="8100000" scaled="1"/>
                  <a:tileRect/>
                </a:gradFill>
                <a:cs typeface="Mohammad Bold Normal" pitchFamily="2" charset="-78"/>
              </a:rPr>
              <a:t>لمتابعة الابتكار  و   حاضنات الاعمال الجامعية</a:t>
            </a:r>
            <a:endParaRPr lang="en-US" sz="2400" b="0" cap="none" spc="0" dirty="0">
              <a:ln w="0"/>
              <a:gradFill flip="none" rotWithShape="1">
                <a:gsLst>
                  <a:gs pos="0">
                    <a:schemeClr val="bg1"/>
                  </a:gs>
                  <a:gs pos="100000">
                    <a:srgbClr val="01DFEC"/>
                  </a:gs>
                </a:gsLst>
                <a:lin ang="8100000" scaled="1"/>
                <a:tileRect/>
              </a:gradFill>
              <a:cs typeface="Mohammad Bold Normal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DF23A7-F48B-4248-9BD0-FCAFFC42D4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456" y="481236"/>
            <a:ext cx="792088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ÙØ²Ø§Ø±Ø© Ø§ÙØªØ¹ÙÙÙ Ø§ÙØ¹Ø§ÙÙ ÙØ§ÙØ¨Ø­Ø« Ø§ÙØ¹ÙÙÙ">
            <a:extLst>
              <a:ext uri="{FF2B5EF4-FFF2-40B4-BE49-F238E27FC236}">
                <a16:creationId xmlns="" xmlns:a16="http://schemas.microsoft.com/office/drawing/2014/main" id="{5C0B5ED7-4462-4181-9477-103F50559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786" y="1489348"/>
            <a:ext cx="792088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92CAB29A-3206-4CF2-B46F-D6FF33AD2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7786" y="2632408"/>
            <a:ext cx="792089" cy="657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ÙØ²Ø§Ø±Ø© Ø§ÙØªØ¹ÙÙÙ Ø§ÙØ¹Ø§ÙÙ ÙØ§ÙØ¨Ø­Ø« Ø§ÙØ¹ÙÙÙ">
            <a:extLst>
              <a:ext uri="{FF2B5EF4-FFF2-40B4-BE49-F238E27FC236}">
                <a16:creationId xmlns="" xmlns:a16="http://schemas.microsoft.com/office/drawing/2014/main" id="{E71EB7D5-4206-48E4-887C-5F0106D09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6" y="1489348"/>
            <a:ext cx="792088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946" y="2632407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1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318500" y="4889500"/>
            <a:ext cx="609600" cy="609600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F8DF23A7-F48B-4248-9BD0-FCAFFC42D4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46" y="454438"/>
            <a:ext cx="792088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4239864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/>
    </p:bldLst>
  </p:timing>
  <p:extLst>
    <p:ext uri="{E180D4A7-C9FB-4DFB-919C-405C955672EB}">
      <p14:showEvtLst xmlns="" xmlns:p14="http://schemas.microsoft.com/office/powerpoint/2010/main">
        <p14:playEvt time="0" objId="2"/>
        <p14:stopEvt time="16959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34036"/>
            <a:ext cx="9144000" cy="6000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07538" y="2471118"/>
            <a:ext cx="2088232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93470" y="392437"/>
            <a:ext cx="2691964" cy="1096911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0357" h="1700897">
                <a:moveTo>
                  <a:pt x="0" y="0"/>
                </a:moveTo>
                <a:lnTo>
                  <a:pt x="2820924" y="0"/>
                </a:lnTo>
                <a:lnTo>
                  <a:pt x="3230357" y="1700897"/>
                </a:lnTo>
                <a:lnTo>
                  <a:pt x="368490" y="170089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8401" y="631750"/>
            <a:ext cx="3423202" cy="49918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/>
          <p:nvPr/>
        </p:nvSpPr>
        <p:spPr>
          <a:xfrm>
            <a:off x="2951337" y="2209428"/>
            <a:ext cx="468194" cy="246521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0357" h="1700897">
                <a:moveTo>
                  <a:pt x="0" y="0"/>
                </a:moveTo>
                <a:lnTo>
                  <a:pt x="2820924" y="0"/>
                </a:lnTo>
                <a:lnTo>
                  <a:pt x="3230357" y="1700897"/>
                </a:lnTo>
                <a:lnTo>
                  <a:pt x="368490" y="170089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5"/>
          <p:cNvSpPr/>
          <p:nvPr/>
        </p:nvSpPr>
        <p:spPr>
          <a:xfrm>
            <a:off x="611561" y="4566065"/>
            <a:ext cx="2823586" cy="997466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0357" h="1700897">
                <a:moveTo>
                  <a:pt x="0" y="0"/>
                </a:moveTo>
                <a:lnTo>
                  <a:pt x="2820924" y="0"/>
                </a:lnTo>
                <a:lnTo>
                  <a:pt x="3230357" y="1700897"/>
                </a:lnTo>
                <a:lnTo>
                  <a:pt x="368490" y="170089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5"/>
          <p:cNvSpPr/>
          <p:nvPr/>
        </p:nvSpPr>
        <p:spPr>
          <a:xfrm>
            <a:off x="3096161" y="4056173"/>
            <a:ext cx="434138" cy="228589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0357" h="1700897">
                <a:moveTo>
                  <a:pt x="0" y="0"/>
                </a:moveTo>
                <a:lnTo>
                  <a:pt x="2820924" y="0"/>
                </a:lnTo>
                <a:lnTo>
                  <a:pt x="3230357" y="1700897"/>
                </a:lnTo>
                <a:lnTo>
                  <a:pt x="368490" y="170089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5"/>
          <p:cNvSpPr/>
          <p:nvPr/>
        </p:nvSpPr>
        <p:spPr>
          <a:xfrm>
            <a:off x="259373" y="4047206"/>
            <a:ext cx="468194" cy="246521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0357" h="1700897">
                <a:moveTo>
                  <a:pt x="0" y="0"/>
                </a:moveTo>
                <a:lnTo>
                  <a:pt x="2820924" y="0"/>
                </a:lnTo>
                <a:lnTo>
                  <a:pt x="3230357" y="1700897"/>
                </a:lnTo>
                <a:lnTo>
                  <a:pt x="368490" y="170089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384145" y="871722"/>
            <a:ext cx="908903" cy="384721"/>
          </a:xfrm>
          <a:prstGeom prst="rect">
            <a:avLst/>
          </a:prstGeom>
          <a:noFill/>
        </p:spPr>
        <p:txBody>
          <a:bodyPr wrap="none" lIns="76200" tIns="38100" rIns="76200" bIns="38100">
            <a:spAutoFit/>
          </a:bodyPr>
          <a:lstStyle/>
          <a:p>
            <a:pPr algn="ctr"/>
            <a:r>
              <a:rPr lang="ar-DZ" sz="20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mohammad bold art 1" pitchFamily="2" charset="-78"/>
              </a:rPr>
              <a:t>الحصيلة </a:t>
            </a:r>
            <a:endParaRPr lang="fr-FR" sz="20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mohammad bold art 1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5729" y="2611229"/>
            <a:ext cx="3582175" cy="1960024"/>
          </a:xfrm>
          <a:prstGeom prst="rect">
            <a:avLst/>
          </a:prstGeom>
          <a:noFill/>
        </p:spPr>
        <p:txBody>
          <a:bodyPr wrap="square" lIns="76200" tIns="38100" rIns="76200" bIns="38100">
            <a:spAutoFit/>
          </a:bodyPr>
          <a:lstStyle/>
          <a:p>
            <a:pPr algn="ctr" rtl="1"/>
            <a:r>
              <a:rPr lang="ar-DZ" sz="2300" b="1" dirty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تم تنصيب اللجنة من طرف</a:t>
            </a:r>
            <a:endParaRPr lang="fr-FR" sz="2300" b="1" dirty="0">
              <a:ln w="12700">
                <a:noFill/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ar-DZ" sz="2300" b="1" dirty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الاستاذ بداري كمال </a:t>
            </a:r>
          </a:p>
          <a:p>
            <a:pPr algn="l" rtl="1">
              <a:lnSpc>
                <a:spcPct val="150000"/>
              </a:lnSpc>
            </a:pPr>
            <a:r>
              <a:rPr lang="ar-DZ" sz="2300" b="1" dirty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300" b="1" dirty="0" err="1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وزيرالتعليم</a:t>
            </a:r>
            <a:r>
              <a:rPr lang="ar-DZ" sz="2300" b="1" dirty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العالي و البحث العلمي</a:t>
            </a:r>
          </a:p>
          <a:p>
            <a:pPr algn="ctr" rtl="1">
              <a:lnSpc>
                <a:spcPct val="150000"/>
              </a:lnSpc>
            </a:pPr>
            <a:r>
              <a:rPr lang="ar-DZ" sz="2300" b="1" dirty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في 25 سبتمبر 2022</a:t>
            </a:r>
          </a:p>
        </p:txBody>
      </p:sp>
      <p:sp>
        <p:nvSpPr>
          <p:cNvPr id="14" name="Rectangle 5"/>
          <p:cNvSpPr/>
          <p:nvPr/>
        </p:nvSpPr>
        <p:spPr>
          <a:xfrm>
            <a:off x="7380312" y="1589126"/>
            <a:ext cx="690399" cy="2581342"/>
          </a:xfrm>
          <a:custGeom>
            <a:avLst/>
            <a:gdLst>
              <a:gd name="connsiteX0" fmla="*/ 0 w 2820924"/>
              <a:gd name="connsiteY0" fmla="*/ 0 h 1728192"/>
              <a:gd name="connsiteX1" fmla="*/ 2820924 w 2820924"/>
              <a:gd name="connsiteY1" fmla="*/ 0 h 1728192"/>
              <a:gd name="connsiteX2" fmla="*/ 2820924 w 2820924"/>
              <a:gd name="connsiteY2" fmla="*/ 1728192 h 1728192"/>
              <a:gd name="connsiteX3" fmla="*/ 0 w 2820924"/>
              <a:gd name="connsiteY3" fmla="*/ 1728192 h 1728192"/>
              <a:gd name="connsiteX4" fmla="*/ 0 w 2820924"/>
              <a:gd name="connsiteY4" fmla="*/ 0 h 1728192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14544"/>
              <a:gd name="connsiteX1" fmla="*/ 2820924 w 3230357"/>
              <a:gd name="connsiteY1" fmla="*/ 0 h 1714544"/>
              <a:gd name="connsiteX2" fmla="*/ 3230357 w 3230357"/>
              <a:gd name="connsiteY2" fmla="*/ 1700897 h 1714544"/>
              <a:gd name="connsiteX3" fmla="*/ 368490 w 3230357"/>
              <a:gd name="connsiteY3" fmla="*/ 1714544 h 1714544"/>
              <a:gd name="connsiteX4" fmla="*/ 0 w 3230357"/>
              <a:gd name="connsiteY4" fmla="*/ 0 h 1714544"/>
              <a:gd name="connsiteX0" fmla="*/ 0 w 3230357"/>
              <a:gd name="connsiteY0" fmla="*/ 0 h 1728192"/>
              <a:gd name="connsiteX1" fmla="*/ 2820924 w 3230357"/>
              <a:gd name="connsiteY1" fmla="*/ 0 h 1728192"/>
              <a:gd name="connsiteX2" fmla="*/ 3230357 w 3230357"/>
              <a:gd name="connsiteY2" fmla="*/ 1700897 h 1728192"/>
              <a:gd name="connsiteX3" fmla="*/ 368490 w 3230357"/>
              <a:gd name="connsiteY3" fmla="*/ 1728192 h 1728192"/>
              <a:gd name="connsiteX4" fmla="*/ 0 w 3230357"/>
              <a:gd name="connsiteY4" fmla="*/ 0 h 1728192"/>
              <a:gd name="connsiteX0" fmla="*/ 0 w 3230357"/>
              <a:gd name="connsiteY0" fmla="*/ 0 h 1700897"/>
              <a:gd name="connsiteX1" fmla="*/ 2820924 w 3230357"/>
              <a:gd name="connsiteY1" fmla="*/ 0 h 1700897"/>
              <a:gd name="connsiteX2" fmla="*/ 3230357 w 3230357"/>
              <a:gd name="connsiteY2" fmla="*/ 1700897 h 1700897"/>
              <a:gd name="connsiteX3" fmla="*/ 368490 w 3230357"/>
              <a:gd name="connsiteY3" fmla="*/ 1700897 h 1700897"/>
              <a:gd name="connsiteX4" fmla="*/ 0 w 3230357"/>
              <a:gd name="connsiteY4" fmla="*/ 0 h 1700897"/>
              <a:gd name="connsiteX0" fmla="*/ 0 w 3965074"/>
              <a:gd name="connsiteY0" fmla="*/ 14251 h 1700897"/>
              <a:gd name="connsiteX1" fmla="*/ 3555641 w 3965074"/>
              <a:gd name="connsiteY1" fmla="*/ 0 h 1700897"/>
              <a:gd name="connsiteX2" fmla="*/ 3965074 w 3965074"/>
              <a:gd name="connsiteY2" fmla="*/ 1700897 h 1700897"/>
              <a:gd name="connsiteX3" fmla="*/ 1103207 w 3965074"/>
              <a:gd name="connsiteY3" fmla="*/ 1700897 h 1700897"/>
              <a:gd name="connsiteX4" fmla="*/ 0 w 3965074"/>
              <a:gd name="connsiteY4" fmla="*/ 14251 h 1700897"/>
              <a:gd name="connsiteX0" fmla="*/ 0 w 4944696"/>
              <a:gd name="connsiteY0" fmla="*/ 0 h 2399165"/>
              <a:gd name="connsiteX1" fmla="*/ 4535263 w 4944696"/>
              <a:gd name="connsiteY1" fmla="*/ 698268 h 2399165"/>
              <a:gd name="connsiteX2" fmla="*/ 4944696 w 4944696"/>
              <a:gd name="connsiteY2" fmla="*/ 2399165 h 2399165"/>
              <a:gd name="connsiteX3" fmla="*/ 2082829 w 4944696"/>
              <a:gd name="connsiteY3" fmla="*/ 2399165 h 2399165"/>
              <a:gd name="connsiteX4" fmla="*/ 0 w 4944696"/>
              <a:gd name="connsiteY4" fmla="*/ 0 h 2399165"/>
              <a:gd name="connsiteX0" fmla="*/ 0 w 5266598"/>
              <a:gd name="connsiteY0" fmla="*/ 0 h 6802537"/>
              <a:gd name="connsiteX1" fmla="*/ 4535263 w 5266598"/>
              <a:gd name="connsiteY1" fmla="*/ 698268 h 6802537"/>
              <a:gd name="connsiteX2" fmla="*/ 4944696 w 5266598"/>
              <a:gd name="connsiteY2" fmla="*/ 2399165 h 6802537"/>
              <a:gd name="connsiteX3" fmla="*/ 5266598 w 5266598"/>
              <a:gd name="connsiteY3" fmla="*/ 6802537 h 6802537"/>
              <a:gd name="connsiteX4" fmla="*/ 0 w 5266598"/>
              <a:gd name="connsiteY4" fmla="*/ 0 h 6802537"/>
              <a:gd name="connsiteX0" fmla="*/ 0 w 5266598"/>
              <a:gd name="connsiteY0" fmla="*/ 0 h 6816787"/>
              <a:gd name="connsiteX1" fmla="*/ 4535263 w 5266598"/>
              <a:gd name="connsiteY1" fmla="*/ 712518 h 6816787"/>
              <a:gd name="connsiteX2" fmla="*/ 4944696 w 5266598"/>
              <a:gd name="connsiteY2" fmla="*/ 2413415 h 6816787"/>
              <a:gd name="connsiteX3" fmla="*/ 5266598 w 5266598"/>
              <a:gd name="connsiteY3" fmla="*/ 6816787 h 6816787"/>
              <a:gd name="connsiteX4" fmla="*/ 0 w 5266598"/>
              <a:gd name="connsiteY4" fmla="*/ 0 h 6816787"/>
              <a:gd name="connsiteX0" fmla="*/ 0 w 5144145"/>
              <a:gd name="connsiteY0" fmla="*/ 0 h 6831038"/>
              <a:gd name="connsiteX1" fmla="*/ 4535263 w 5144145"/>
              <a:gd name="connsiteY1" fmla="*/ 712518 h 6831038"/>
              <a:gd name="connsiteX2" fmla="*/ 4944696 w 5144145"/>
              <a:gd name="connsiteY2" fmla="*/ 2413415 h 6831038"/>
              <a:gd name="connsiteX3" fmla="*/ 5144145 w 5144145"/>
              <a:gd name="connsiteY3" fmla="*/ 6831038 h 6831038"/>
              <a:gd name="connsiteX4" fmla="*/ 0 w 5144145"/>
              <a:gd name="connsiteY4" fmla="*/ 0 h 6831038"/>
              <a:gd name="connsiteX0" fmla="*/ 0 w 5184961"/>
              <a:gd name="connsiteY0" fmla="*/ 0 h 6831038"/>
              <a:gd name="connsiteX1" fmla="*/ 4535263 w 5184961"/>
              <a:gd name="connsiteY1" fmla="*/ 712518 h 6831038"/>
              <a:gd name="connsiteX2" fmla="*/ 4944696 w 5184961"/>
              <a:gd name="connsiteY2" fmla="*/ 2413415 h 6831038"/>
              <a:gd name="connsiteX3" fmla="*/ 5184961 w 5184961"/>
              <a:gd name="connsiteY3" fmla="*/ 6831038 h 6831038"/>
              <a:gd name="connsiteX4" fmla="*/ 0 w 5184961"/>
              <a:gd name="connsiteY4" fmla="*/ 0 h 6831038"/>
              <a:gd name="connsiteX0" fmla="*/ 0 w 5801865"/>
              <a:gd name="connsiteY0" fmla="*/ 0 h 6831038"/>
              <a:gd name="connsiteX1" fmla="*/ 4535263 w 5801865"/>
              <a:gd name="connsiteY1" fmla="*/ 712518 h 6831038"/>
              <a:gd name="connsiteX2" fmla="*/ 5801865 w 5801865"/>
              <a:gd name="connsiteY2" fmla="*/ 6802536 h 6831038"/>
              <a:gd name="connsiteX3" fmla="*/ 5184961 w 5801865"/>
              <a:gd name="connsiteY3" fmla="*/ 6831038 h 6831038"/>
              <a:gd name="connsiteX4" fmla="*/ 0 w 5801865"/>
              <a:gd name="connsiteY4" fmla="*/ 0 h 6831038"/>
              <a:gd name="connsiteX0" fmla="*/ 0 w 5883501"/>
              <a:gd name="connsiteY0" fmla="*/ 0 h 6845288"/>
              <a:gd name="connsiteX1" fmla="*/ 4535263 w 5883501"/>
              <a:gd name="connsiteY1" fmla="*/ 712518 h 6845288"/>
              <a:gd name="connsiteX2" fmla="*/ 5883501 w 5883501"/>
              <a:gd name="connsiteY2" fmla="*/ 6845288 h 6845288"/>
              <a:gd name="connsiteX3" fmla="*/ 5184961 w 5883501"/>
              <a:gd name="connsiteY3" fmla="*/ 6831038 h 6845288"/>
              <a:gd name="connsiteX4" fmla="*/ 0 w 5883501"/>
              <a:gd name="connsiteY4" fmla="*/ 0 h 6845288"/>
              <a:gd name="connsiteX0" fmla="*/ 0 w 5883501"/>
              <a:gd name="connsiteY0" fmla="*/ 28502 h 6873790"/>
              <a:gd name="connsiteX1" fmla="*/ 453508 w 5883501"/>
              <a:gd name="connsiteY1" fmla="*/ 0 h 6873790"/>
              <a:gd name="connsiteX2" fmla="*/ 5883501 w 5883501"/>
              <a:gd name="connsiteY2" fmla="*/ 6873790 h 6873790"/>
              <a:gd name="connsiteX3" fmla="*/ 5184961 w 5883501"/>
              <a:gd name="connsiteY3" fmla="*/ 6859540 h 6873790"/>
              <a:gd name="connsiteX4" fmla="*/ 0 w 5883501"/>
              <a:gd name="connsiteY4" fmla="*/ 28502 h 6873790"/>
              <a:gd name="connsiteX0" fmla="*/ 0 w 5761048"/>
              <a:gd name="connsiteY0" fmla="*/ 28502 h 6902291"/>
              <a:gd name="connsiteX1" fmla="*/ 453508 w 5761048"/>
              <a:gd name="connsiteY1" fmla="*/ 0 h 6902291"/>
              <a:gd name="connsiteX2" fmla="*/ 5761048 w 5761048"/>
              <a:gd name="connsiteY2" fmla="*/ 6902291 h 6902291"/>
              <a:gd name="connsiteX3" fmla="*/ 5184961 w 5761048"/>
              <a:gd name="connsiteY3" fmla="*/ 6859540 h 6902291"/>
              <a:gd name="connsiteX4" fmla="*/ 0 w 5761048"/>
              <a:gd name="connsiteY4" fmla="*/ 28502 h 6902291"/>
              <a:gd name="connsiteX0" fmla="*/ 0 w 5924317"/>
              <a:gd name="connsiteY0" fmla="*/ 0 h 7101795"/>
              <a:gd name="connsiteX1" fmla="*/ 616777 w 5924317"/>
              <a:gd name="connsiteY1" fmla="*/ 199504 h 7101795"/>
              <a:gd name="connsiteX2" fmla="*/ 5924317 w 5924317"/>
              <a:gd name="connsiteY2" fmla="*/ 7101795 h 7101795"/>
              <a:gd name="connsiteX3" fmla="*/ 5348230 w 5924317"/>
              <a:gd name="connsiteY3" fmla="*/ 7059044 h 7101795"/>
              <a:gd name="connsiteX4" fmla="*/ 0 w 5924317"/>
              <a:gd name="connsiteY4" fmla="*/ 0 h 7101795"/>
              <a:gd name="connsiteX0" fmla="*/ 0 w 5924317"/>
              <a:gd name="connsiteY0" fmla="*/ 1 h 7101796"/>
              <a:gd name="connsiteX1" fmla="*/ 453508 w 5924317"/>
              <a:gd name="connsiteY1" fmla="*/ 0 h 7101796"/>
              <a:gd name="connsiteX2" fmla="*/ 5924317 w 5924317"/>
              <a:gd name="connsiteY2" fmla="*/ 7101796 h 7101796"/>
              <a:gd name="connsiteX3" fmla="*/ 5348230 w 5924317"/>
              <a:gd name="connsiteY3" fmla="*/ 7059045 h 7101796"/>
              <a:gd name="connsiteX4" fmla="*/ 0 w 5924317"/>
              <a:gd name="connsiteY4" fmla="*/ 1 h 7101796"/>
              <a:gd name="connsiteX0" fmla="*/ 0 w 5924317"/>
              <a:gd name="connsiteY0" fmla="*/ 1 h 7230048"/>
              <a:gd name="connsiteX1" fmla="*/ 453508 w 5924317"/>
              <a:gd name="connsiteY1" fmla="*/ 0 h 7230048"/>
              <a:gd name="connsiteX2" fmla="*/ 5924317 w 5924317"/>
              <a:gd name="connsiteY2" fmla="*/ 7101796 h 7230048"/>
              <a:gd name="connsiteX3" fmla="*/ 5470682 w 5924317"/>
              <a:gd name="connsiteY3" fmla="*/ 7230048 h 7230048"/>
              <a:gd name="connsiteX4" fmla="*/ 0 w 5924317"/>
              <a:gd name="connsiteY4" fmla="*/ 1 h 7230048"/>
              <a:gd name="connsiteX0" fmla="*/ 0 w 5965137"/>
              <a:gd name="connsiteY0" fmla="*/ 1 h 7230048"/>
              <a:gd name="connsiteX1" fmla="*/ 453508 w 5965137"/>
              <a:gd name="connsiteY1" fmla="*/ 0 h 7230048"/>
              <a:gd name="connsiteX2" fmla="*/ 5965137 w 5965137"/>
              <a:gd name="connsiteY2" fmla="*/ 7215799 h 7230048"/>
              <a:gd name="connsiteX3" fmla="*/ 5470682 w 5965137"/>
              <a:gd name="connsiteY3" fmla="*/ 7230048 h 7230048"/>
              <a:gd name="connsiteX4" fmla="*/ 0 w 5965137"/>
              <a:gd name="connsiteY4" fmla="*/ 1 h 7230048"/>
              <a:gd name="connsiteX0" fmla="*/ 0 w 5965137"/>
              <a:gd name="connsiteY0" fmla="*/ 0 h 7230047"/>
              <a:gd name="connsiteX1" fmla="*/ 126969 w 5965137"/>
              <a:gd name="connsiteY1" fmla="*/ 30046 h 7230047"/>
              <a:gd name="connsiteX2" fmla="*/ 5965137 w 5965137"/>
              <a:gd name="connsiteY2" fmla="*/ 7215798 h 7230047"/>
              <a:gd name="connsiteX3" fmla="*/ 5470682 w 5965137"/>
              <a:gd name="connsiteY3" fmla="*/ 7230047 h 7230047"/>
              <a:gd name="connsiteX4" fmla="*/ 0 w 5965137"/>
              <a:gd name="connsiteY4" fmla="*/ 0 h 7230047"/>
              <a:gd name="connsiteX0" fmla="*/ 0 w 5597779"/>
              <a:gd name="connsiteY0" fmla="*/ 0 h 7230821"/>
              <a:gd name="connsiteX1" fmla="*/ 126969 w 5597779"/>
              <a:gd name="connsiteY1" fmla="*/ 30046 h 7230821"/>
              <a:gd name="connsiteX2" fmla="*/ 5597779 w 5597779"/>
              <a:gd name="connsiteY2" fmla="*/ 7230821 h 7230821"/>
              <a:gd name="connsiteX3" fmla="*/ 5470682 w 5597779"/>
              <a:gd name="connsiteY3" fmla="*/ 7230047 h 7230821"/>
              <a:gd name="connsiteX4" fmla="*/ 0 w 5597779"/>
              <a:gd name="connsiteY4" fmla="*/ 0 h 7230821"/>
              <a:gd name="connsiteX0" fmla="*/ 0 w 5597779"/>
              <a:gd name="connsiteY0" fmla="*/ 0 h 7245070"/>
              <a:gd name="connsiteX1" fmla="*/ 126969 w 5597779"/>
              <a:gd name="connsiteY1" fmla="*/ 30046 h 7245070"/>
              <a:gd name="connsiteX2" fmla="*/ 5597779 w 5597779"/>
              <a:gd name="connsiteY2" fmla="*/ 7230821 h 7245070"/>
              <a:gd name="connsiteX3" fmla="*/ 5470683 w 5597779"/>
              <a:gd name="connsiteY3" fmla="*/ 7245070 h 7245070"/>
              <a:gd name="connsiteX4" fmla="*/ 0 w 5597779"/>
              <a:gd name="connsiteY4" fmla="*/ 0 h 7245070"/>
              <a:gd name="connsiteX0" fmla="*/ 0 w 5597779"/>
              <a:gd name="connsiteY0" fmla="*/ 0 h 7245070"/>
              <a:gd name="connsiteX1" fmla="*/ 126969 w 5597779"/>
              <a:gd name="connsiteY1" fmla="*/ 30046 h 7245070"/>
              <a:gd name="connsiteX2" fmla="*/ 5597779 w 5597779"/>
              <a:gd name="connsiteY2" fmla="*/ 7230821 h 7245070"/>
              <a:gd name="connsiteX3" fmla="*/ 5511502 w 5597779"/>
              <a:gd name="connsiteY3" fmla="*/ 7245070 h 7245070"/>
              <a:gd name="connsiteX4" fmla="*/ 0 w 5597779"/>
              <a:gd name="connsiteY4" fmla="*/ 0 h 724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7779" h="7245070">
                <a:moveTo>
                  <a:pt x="0" y="0"/>
                </a:moveTo>
                <a:lnTo>
                  <a:pt x="126969" y="30046"/>
                </a:lnTo>
                <a:lnTo>
                  <a:pt x="5597779" y="7230821"/>
                </a:lnTo>
                <a:lnTo>
                  <a:pt x="5511502" y="724507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rgbClr val="FF0066"/>
              </a:gs>
              <a:gs pos="100000">
                <a:srgbClr val="FF0000">
                  <a:alpha val="0"/>
                </a:srgbClr>
              </a:gs>
            </a:gsLst>
            <a:lin ang="15000000" scaled="0"/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 rot="4529911">
            <a:off x="6670487" y="2569839"/>
            <a:ext cx="2800447" cy="261610"/>
          </a:xfrm>
          <a:prstGeom prst="rect">
            <a:avLst/>
          </a:prstGeom>
          <a:noFill/>
        </p:spPr>
        <p:txBody>
          <a:bodyPr wrap="none" lIns="76200" tIns="38100" rIns="76200" bIns="38100">
            <a:spAutoFit/>
          </a:bodyPr>
          <a:lstStyle/>
          <a:p>
            <a:r>
              <a:rPr lang="ar-DZ" sz="1200" dirty="0">
                <a:ln w="3175">
                  <a:noFill/>
                </a:ln>
                <a:gradFill>
                  <a:gsLst>
                    <a:gs pos="50000">
                      <a:srgbClr val="FF0066"/>
                    </a:gs>
                    <a:gs pos="0">
                      <a:srgbClr val="FF0000"/>
                    </a:gs>
                    <a:gs pos="100000">
                      <a:schemeClr val="tx1"/>
                    </a:gs>
                  </a:gsLst>
                  <a:lin ang="8400000" scaled="0"/>
                </a:gradFill>
                <a:cs typeface="mohammad bold art 1" pitchFamily="2" charset="-78"/>
              </a:rPr>
              <a:t>لمتابعة الابتكار  وحاضنات الاعمال الجامعية</a:t>
            </a:r>
          </a:p>
        </p:txBody>
      </p:sp>
      <p:sp>
        <p:nvSpPr>
          <p:cNvPr id="17" name="Rectangle 16"/>
          <p:cNvSpPr/>
          <p:nvPr/>
        </p:nvSpPr>
        <p:spPr>
          <a:xfrm rot="4529911">
            <a:off x="7208484" y="2155716"/>
            <a:ext cx="2452594" cy="353943"/>
          </a:xfrm>
          <a:prstGeom prst="rect">
            <a:avLst/>
          </a:prstGeom>
          <a:noFill/>
        </p:spPr>
        <p:txBody>
          <a:bodyPr wrap="none" lIns="76200" tIns="38100" rIns="76200" bIns="38100">
            <a:spAutoFit/>
          </a:bodyPr>
          <a:lstStyle/>
          <a:p>
            <a:r>
              <a:rPr lang="ar-DZ" dirty="0">
                <a:ln w="3175">
                  <a:noFill/>
                </a:ln>
                <a:gradFill>
                  <a:gsLst>
                    <a:gs pos="50000">
                      <a:srgbClr val="FF0066"/>
                    </a:gs>
                    <a:gs pos="0">
                      <a:srgbClr val="FF0000"/>
                    </a:gs>
                    <a:gs pos="100000">
                      <a:schemeClr val="tx1"/>
                    </a:gs>
                  </a:gsLst>
                  <a:lin ang="8400000" scaled="0"/>
                </a:gradFill>
                <a:cs typeface="mohammad bold art 1" pitchFamily="2" charset="-78"/>
              </a:rPr>
              <a:t>اللجنة الوطنية التنسيقية</a:t>
            </a:r>
            <a:endParaRPr lang="fr-FR" dirty="0">
              <a:ln w="3175">
                <a:noFill/>
              </a:ln>
              <a:gradFill>
                <a:gsLst>
                  <a:gs pos="50000">
                    <a:srgbClr val="FF0066"/>
                  </a:gs>
                  <a:gs pos="0">
                    <a:srgbClr val="FF0000"/>
                  </a:gs>
                  <a:gs pos="100000">
                    <a:schemeClr val="tx1"/>
                  </a:gs>
                </a:gsLst>
                <a:lin ang="8400000" scaled="0"/>
              </a:gradFill>
              <a:effectLst/>
              <a:cs typeface="mohammad bold art 1" pitchFamily="2" charset="-78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795336" y="4170466"/>
            <a:ext cx="2088232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896352" y="4843278"/>
            <a:ext cx="2972049" cy="507831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square" lIns="76200" tIns="38100" rIns="76200" bIns="38100">
            <a:spAutoFit/>
          </a:bodyPr>
          <a:lstStyle/>
          <a:p>
            <a:r>
              <a:rPr lang="ar-DZ" sz="2800" b="1" dirty="0">
                <a:ln w="3175">
                  <a:noFill/>
                </a:ln>
                <a:solidFill>
                  <a:schemeClr val="bg1"/>
                </a:solidFill>
                <a:cs typeface="Al Mawash Shatt Al-Arab" panose="00000700000000000000" pitchFamily="2" charset="-78"/>
              </a:rPr>
              <a:t>رهانات و انجازات</a:t>
            </a:r>
            <a:endParaRPr lang="ar-DZ" sz="2400" b="1" dirty="0">
              <a:ln w="3175">
                <a:noFill/>
              </a:ln>
              <a:solidFill>
                <a:schemeClr val="bg1"/>
              </a:solidFill>
              <a:effectLst/>
              <a:cs typeface="Al Mawash Shatt Al-Arab" panose="000007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2835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55 -0.64639 L -3.61111E-6 1.11111E-6 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8" y="323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795 0.3975 L 0.01857 0.0069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1952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72 0.00056 L 1.94444E-6 -2.22222E-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6" y="-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72 0.23709 L -0.00086 -0.00944 " pathEditMode="relative" rAng="0" ptsTypes="AA">
                                      <p:cBhvr>
                                        <p:cTn id="16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-1232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31 -2.22222E-6 L -8.33333E-7 -2.22222E-6 " pathEditMode="relative" rAng="0" ptsTypes="AA">
                                      <p:cBhvr>
                                        <p:cTn id="3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4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975 -0.00028 L -4.16667E-6 4.44444E-6 " pathEditMode="relative" rAng="0" ptsTypes="AA">
                                      <p:cBhvr>
                                        <p:cTn id="4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9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1719 -0.00666 L 0.31093 -0.00972 " pathEditMode="relative" rAng="0" ptsTypes="AA">
                                      <p:cBhvr>
                                        <p:cTn id="47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-16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2.22222E-6 L -0.3257 -0.0066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-33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48611 0.01638 L -3.88889E-6 0.0252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06" y="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3" grpId="1" animBg="1"/>
      <p:bldP spid="7" grpId="0"/>
      <p:bldP spid="15" grpId="0"/>
      <p:bldP spid="14" grpId="0" animBg="1"/>
      <p:bldP spid="16" grpId="0"/>
      <p:bldP spid="1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76772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DZ" sz="1800" dirty="0">
                <a:cs typeface="mohammad bold art 1" pitchFamily="2" charset="-78"/>
              </a:rPr>
              <a:t>قام السيد الوزير </a:t>
            </a:r>
            <a:r>
              <a:rPr lang="ar-DZ" sz="1800" dirty="0" err="1">
                <a:cs typeface="mohammad bold art 1" pitchFamily="2" charset="-78"/>
              </a:rPr>
              <a:t>بانشاء</a:t>
            </a:r>
            <a:r>
              <a:rPr lang="ar-DZ" sz="1800" dirty="0">
                <a:cs typeface="mohammad bold art 1" pitchFamily="2" charset="-78"/>
              </a:rPr>
              <a:t> </a:t>
            </a:r>
            <a:r>
              <a:rPr lang="ar-DZ" sz="1800" dirty="0">
                <a:solidFill>
                  <a:srgbClr val="0070C0"/>
                </a:solidFill>
                <a:cs typeface="mohammad bold art 1" pitchFamily="2" charset="-78"/>
              </a:rPr>
              <a:t>اللجنة الوطنية التنسيقية لمتابعة الابتكار وحاضنات الأعمال الجامعية </a:t>
            </a:r>
            <a:r>
              <a:rPr lang="ar-DZ" sz="1800" dirty="0">
                <a:cs typeface="mohammad bold art 1" pitchFamily="2" charset="-78"/>
              </a:rPr>
              <a:t>للعمل على تجسيد القرار الوزاري 1275 </a:t>
            </a:r>
            <a:r>
              <a:rPr lang="ar-SA" sz="1800" dirty="0">
                <a:cs typeface="mohammad bold art 1" pitchFamily="2" charset="-78"/>
              </a:rPr>
              <a:t>و</a:t>
            </a:r>
            <a:r>
              <a:rPr lang="ar-DZ" sz="1800" dirty="0">
                <a:cs typeface="mohammad bold art 1" pitchFamily="2" charset="-78"/>
              </a:rPr>
              <a:t> </a:t>
            </a:r>
            <a:r>
              <a:rPr lang="ar-SA" sz="1800" dirty="0">
                <a:cs typeface="mohammad bold art 1" pitchFamily="2" charset="-78"/>
              </a:rPr>
              <a:t>إزاحة الغموض حول </a:t>
            </a:r>
            <a:r>
              <a:rPr lang="ar-DZ" sz="1800" dirty="0">
                <a:cs typeface="mohammad bold art 1" pitchFamily="2" charset="-78"/>
              </a:rPr>
              <a:t/>
            </a:r>
            <a:br>
              <a:rPr lang="ar-DZ" sz="1800" dirty="0">
                <a:cs typeface="mohammad bold art 1" pitchFamily="2" charset="-78"/>
              </a:rPr>
            </a:br>
            <a:r>
              <a:rPr lang="ar-SA" sz="1800" dirty="0">
                <a:solidFill>
                  <a:srgbClr val="FF0000"/>
                </a:solidFill>
                <a:cs typeface="mohammad bold art 1" pitchFamily="2" charset="-78"/>
              </a:rPr>
              <a:t>شهادة -مؤسسة ناشئة</a:t>
            </a:r>
            <a:r>
              <a:rPr lang="ar-SA" sz="1800" dirty="0">
                <a:cs typeface="mohammad bold art 1" pitchFamily="2" charset="-78"/>
              </a:rPr>
              <a:t>، </a:t>
            </a:r>
            <a:r>
              <a:rPr lang="ar-SA" sz="1800" dirty="0">
                <a:solidFill>
                  <a:srgbClr val="FF0000"/>
                </a:solidFill>
                <a:cs typeface="mohammad bold art 1" pitchFamily="2" charset="-78"/>
              </a:rPr>
              <a:t>شهادة- براءة اختراع </a:t>
            </a:r>
            <a:r>
              <a:rPr lang="ar-DZ" sz="1800" dirty="0">
                <a:cs typeface="mohammad bold art 1" pitchFamily="2" charset="-78"/>
              </a:rPr>
              <a:t>. </a:t>
            </a:r>
            <a:endParaRPr lang="fr-FR" sz="1800" dirty="0">
              <a:cs typeface="mohammad bold art 1" pitchFamily="2" charset="-78"/>
            </a:endParaRPr>
          </a:p>
        </p:txBody>
      </p:sp>
      <p:sp>
        <p:nvSpPr>
          <p:cNvPr id="26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3455493" y="2294183"/>
            <a:ext cx="1512168" cy="1647210"/>
          </a:xfrm>
          <a:prstGeom prst="roundRect">
            <a:avLst>
              <a:gd name="adj" fmla="val 17330"/>
            </a:avLst>
          </a:prstGeom>
          <a:noFill/>
          <a:ln w="25400">
            <a:solidFill>
              <a:srgbClr val="FC1773"/>
            </a:soli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88" y="2465122"/>
            <a:ext cx="1202577" cy="1291657"/>
          </a:xfrm>
          <a:prstGeom prst="rect">
            <a:avLst/>
          </a:prstGeom>
          <a:ln>
            <a:solidFill>
              <a:srgbClr val="275791"/>
            </a:solidFill>
          </a:ln>
        </p:spPr>
      </p:pic>
      <p:pic>
        <p:nvPicPr>
          <p:cNvPr id="1026" name="Picture 2" descr="Peut être une image de 9 personnes et personnes debout">
            <a:extLst>
              <a:ext uri="{FF2B5EF4-FFF2-40B4-BE49-F238E27FC236}">
                <a16:creationId xmlns="" xmlns:a16="http://schemas.microsoft.com/office/drawing/2014/main" id="{D0530D42-9F90-9FFE-6377-CBD1BA9EA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027" y="1601192"/>
            <a:ext cx="3242706" cy="30195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eut être une image de 11 personnes, personnes assises et personnes debout">
            <a:extLst>
              <a:ext uri="{FF2B5EF4-FFF2-40B4-BE49-F238E27FC236}">
                <a16:creationId xmlns="" xmlns:a16="http://schemas.microsoft.com/office/drawing/2014/main" id="{DC519A10-FA87-A2C3-64D0-41D3F8BB75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9192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pic>
        <p:nvPicPr>
          <p:cNvPr id="5" name="Image 4" descr="Une image contenant personne, posant, groupe, debout&#10;&#10;Description générée automatiquement">
            <a:extLst>
              <a:ext uri="{FF2B5EF4-FFF2-40B4-BE49-F238E27FC236}">
                <a16:creationId xmlns="" xmlns:a16="http://schemas.microsoft.com/office/drawing/2014/main" id="{EE3728CF-CA57-57CD-D2A0-085503A4D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8" y="1608030"/>
            <a:ext cx="3227769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20168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2000"/>
    </mc:Choice>
    <mc:Fallback>
      <p:transition spd="slow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31626" cy="5715000"/>
            <a:chOff x="-525814" y="0"/>
            <a:chExt cx="12708834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DZ" dirty="0"/>
                <a:t>4010</a:t>
              </a:r>
              <a:br>
                <a:rPr lang="ar-DZ" dirty="0"/>
              </a:br>
              <a:endParaRPr lang="ar-DZ" dirty="0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340344" y="3167562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895207" y="3146760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28419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13529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1135306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47386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69132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8876578" y="30593"/>
            <a:ext cx="9248758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4077543" y="1203480"/>
            <a:ext cx="144104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endParaRPr lang="ar-DZ" sz="1900" dirty="0">
              <a:ln w="0"/>
              <a:cs typeface="mohammad bold art 1" pitchFamily="2" charset="-7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833813" y="1192984"/>
            <a:ext cx="5150396" cy="318242"/>
          </a:xfrm>
          <a:prstGeom prst="rect">
            <a:avLst/>
          </a:prstGeom>
          <a:noFill/>
        </p:spPr>
        <p:txBody>
          <a:bodyPr wrap="square" lIns="71323" tIns="35662" rIns="71323" bIns="35662">
            <a:spAutoFit/>
          </a:bodyPr>
          <a:lstStyle/>
          <a:p>
            <a:pPr lvl="0" algn="r" rtl="1"/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دعم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و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ترسيخ الفكر الريادي لدى الطلبة وحب الابتكار والإبداع</a:t>
            </a:r>
            <a:endParaRPr lang="fr-FR" sz="16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cxnSp>
        <p:nvCxnSpPr>
          <p:cNvPr id="46" name="Connecteur droit 45"/>
          <p:cNvCxnSpPr/>
          <p:nvPr/>
        </p:nvCxnSpPr>
        <p:spPr>
          <a:xfrm>
            <a:off x="4004710" y="1025156"/>
            <a:ext cx="2700000" cy="0"/>
          </a:xfrm>
          <a:prstGeom prst="line">
            <a:avLst/>
          </a:prstGeom>
          <a:ln>
            <a:gradFill>
              <a:gsLst>
                <a:gs pos="0">
                  <a:srgbClr val="FF5969">
                    <a:alpha val="0"/>
                  </a:srgbClr>
                </a:gs>
                <a:gs pos="50000">
                  <a:srgbClr val="FF5969"/>
                </a:gs>
                <a:gs pos="100000">
                  <a:srgbClr val="FF5969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à coins arrondis 46"/>
          <p:cNvSpPr/>
          <p:nvPr/>
        </p:nvSpPr>
        <p:spPr>
          <a:xfrm>
            <a:off x="2888738" y="1057568"/>
            <a:ext cx="5123927" cy="656232"/>
          </a:xfrm>
          <a:prstGeom prst="roundRect">
            <a:avLst>
              <a:gd name="adj" fmla="val 2520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3346236" y="164168"/>
            <a:ext cx="4208933" cy="510000"/>
            <a:chOff x="-222003" y="17355"/>
            <a:chExt cx="5300399" cy="6736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2" name="Group 4"/>
            <p:cNvGrpSpPr>
              <a:grpSpLocks/>
            </p:cNvGrpSpPr>
            <p:nvPr/>
          </p:nvGrpSpPr>
          <p:grpSpPr bwMode="auto">
            <a:xfrm>
              <a:off x="-222003" y="17355"/>
              <a:ext cx="5300399" cy="673664"/>
              <a:chOff x="-222032" y="17355"/>
              <a:chExt cx="5301083" cy="673664"/>
            </a:xfrm>
          </p:grpSpPr>
          <p:sp>
            <p:nvSpPr>
              <p:cNvPr id="54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5969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55" name="AutoShape 3"/>
              <p:cNvSpPr>
                <a:spLocks noChangeArrowheads="1"/>
              </p:cNvSpPr>
              <p:nvPr/>
            </p:nvSpPr>
            <p:spPr bwMode="auto">
              <a:xfrm>
                <a:off x="-222032" y="88900"/>
                <a:ext cx="5301083" cy="541337"/>
              </a:xfrm>
              <a:prstGeom prst="roundRect">
                <a:avLst>
                  <a:gd name="adj" fmla="val 32696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1482288" y="90448"/>
              <a:ext cx="1811174" cy="50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FF5969"/>
                  </a:solidFill>
                  <a:cs typeface="mohammad bold art 1" pitchFamily="2" charset="-78"/>
                </a:rPr>
                <a:t>اهداف اللجنة</a:t>
              </a:r>
              <a:endParaRPr lang="fr-FR" sz="5100" dirty="0">
                <a:ln w="0"/>
                <a:solidFill>
                  <a:srgbClr val="FF5969"/>
                </a:solidFill>
                <a:cs typeface="mohammad bold art 1" pitchFamily="2" charset="-78"/>
              </a:endParaRPr>
            </a:p>
          </p:txBody>
        </p:sp>
      </p:grpSp>
      <p:sp>
        <p:nvSpPr>
          <p:cNvPr id="50" name="Rectangle à coins arrondis 49"/>
          <p:cNvSpPr/>
          <p:nvPr/>
        </p:nvSpPr>
        <p:spPr>
          <a:xfrm>
            <a:off x="2833813" y="2097267"/>
            <a:ext cx="5156302" cy="656232"/>
          </a:xfrm>
          <a:prstGeom prst="roundRect">
            <a:avLst>
              <a:gd name="adj" fmla="val 2520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8" name="Rectangle à coins arrondis 57"/>
          <p:cNvSpPr/>
          <p:nvPr/>
        </p:nvSpPr>
        <p:spPr>
          <a:xfrm>
            <a:off x="2833813" y="3150127"/>
            <a:ext cx="5200177" cy="753140"/>
          </a:xfrm>
          <a:prstGeom prst="roundRect">
            <a:avLst>
              <a:gd name="adj" fmla="val 2520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9" name="Rectangle à coins arrondis 58"/>
          <p:cNvSpPr/>
          <p:nvPr/>
        </p:nvSpPr>
        <p:spPr>
          <a:xfrm>
            <a:off x="2833813" y="4081635"/>
            <a:ext cx="5200177" cy="1323439"/>
          </a:xfrm>
          <a:prstGeom prst="roundRect">
            <a:avLst>
              <a:gd name="adj" fmla="val 2520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88737" y="2125043"/>
            <a:ext cx="5095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تنشئة جيل مبتكر يعزز الاقتصاد المحلي والوطني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وكذا التميز على الصعيد الدولي</a:t>
            </a:r>
            <a:endParaRPr lang="fr-FR" sz="16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842353" y="3256936"/>
            <a:ext cx="5147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توجيه المشاريع والأفكار نحو مواكبة التطورات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التكنولوجية والتحولات الرقمية في مواجهة الأزمات</a:t>
            </a:r>
            <a:endParaRPr lang="fr-FR" sz="16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87611" y="4094208"/>
            <a:ext cx="5334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دعم وتشجيع خلق مؤسسات خاصة بالطلبة وفق </a:t>
            </a:r>
            <a:r>
              <a:rPr lang="ar-SA" sz="1600" dirty="0" err="1">
                <a:solidFill>
                  <a:srgbClr val="0070C0"/>
                </a:solidFill>
                <a:cs typeface="mohammad bold art 1" pitchFamily="2" charset="-78"/>
              </a:rPr>
              <a:t>ميولاتهم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الشخصية والعلمية لولوج عالم المال والأعمال وخلق مناصب الشغل للحد من البطالة </a:t>
            </a:r>
            <a:r>
              <a:rPr lang="ar-SA" sz="1600" dirty="0" err="1">
                <a:solidFill>
                  <a:srgbClr val="0070C0"/>
                </a:solidFill>
                <a:cs typeface="mohammad bold art 1" pitchFamily="2" charset="-78"/>
              </a:rPr>
              <a:t>الجامعيةو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الاعتماد فقط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على الوظيفة العمومية</a:t>
            </a:r>
            <a:endParaRPr lang="fr-FR" sz="16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1149232" y="5405073"/>
            <a:ext cx="78152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                                  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54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99792 -0.0025 L 1.11268 -0.0025 " pathEditMode="relative" rAng="0" ptsTypes="AA">
                                      <p:cBhvr>
                                        <p:cTn id="56" dur="2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 animBg="1"/>
      <p:bldP spid="50" grpId="0" animBg="1"/>
      <p:bldP spid="58" grpId="0" animBg="1"/>
      <p:bldP spid="59" grpId="0" animBg="1"/>
      <p:bldP spid="4" grpId="0"/>
      <p:bldP spid="5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0" y="0"/>
            <a:ext cx="9557597" cy="5715000"/>
            <a:chOff x="-525814" y="0"/>
            <a:chExt cx="12743463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5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371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 dirty="0">
              <a:solidFill>
                <a:prstClr val="white"/>
              </a:solidFill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574671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التأطير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69132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394144" y="2675296"/>
            <a:ext cx="1916961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الإبداعي 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1453041" y="5388813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rgbClr val="000000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144481" y="598451"/>
            <a:ext cx="585863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اذعانا منها بدور جميع مكونات الاسرة الجامعية في انجاح الفلسفة الجديدة للوزارة تحت شعار </a:t>
            </a: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«طالب اليوم خالق مؤسسة ناشئة في الغد» </a:t>
            </a: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سعت اللجنة  الى تحسيس و تعبئة  الجميع للانخراط في القرار الوزاري</a:t>
            </a:r>
            <a:r>
              <a:rPr lang="fr-FR" sz="1600" dirty="0">
                <a:solidFill>
                  <a:srgbClr val="002060"/>
                </a:solidFill>
                <a:cs typeface="mohammad bold art 1" pitchFamily="2" charset="-78"/>
              </a:rPr>
              <a:t>1275 </a:t>
            </a: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 من خلال: </a:t>
            </a:r>
          </a:p>
        </p:txBody>
      </p:sp>
      <p:sp>
        <p:nvSpPr>
          <p:cNvPr id="58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2263723" y="2738602"/>
            <a:ext cx="5544616" cy="2129106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263723" y="3018325"/>
            <a:ext cx="554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1600" dirty="0">
                <a:solidFill>
                  <a:srgbClr val="0070C0"/>
                </a:solidFill>
                <a:cs typeface="mohammad bold art 1" pitchFamily="2" charset="-78"/>
              </a:rPr>
              <a:t>عقد لقاءات </a:t>
            </a:r>
            <a:r>
              <a:rPr lang="ar-EG" sz="1600" dirty="0">
                <a:solidFill>
                  <a:srgbClr val="FF0000"/>
                </a:solidFill>
                <a:cs typeface="mohammad bold art 1" pitchFamily="2" charset="-78"/>
              </a:rPr>
              <a:t>بالندوات الجهوية </a:t>
            </a:r>
            <a:r>
              <a:rPr lang="ar-EG" sz="1600" dirty="0">
                <a:solidFill>
                  <a:srgbClr val="0070C0"/>
                </a:solidFill>
                <a:cs typeface="mohammad bold art 1" pitchFamily="2" charset="-78"/>
              </a:rPr>
              <a:t>لمؤسسات التعليم العالي والبحث العلمي (جهة الغرب، جهة الوسط وجهة الشرق) وهذا بحضور كل من </a:t>
            </a:r>
            <a:r>
              <a:rPr lang="ar-EG" sz="1600" dirty="0">
                <a:solidFill>
                  <a:srgbClr val="FF0000"/>
                </a:solidFill>
                <a:cs typeface="mohammad bold art 1" pitchFamily="2" charset="-78"/>
              </a:rPr>
              <a:t>نواب مدراء</a:t>
            </a:r>
            <a:r>
              <a:rPr lang="ar-EG" sz="1600" dirty="0">
                <a:solidFill>
                  <a:srgbClr val="0070C0"/>
                </a:solidFill>
                <a:cs typeface="mohammad bold art 1" pitchFamily="2" charset="-78"/>
              </a:rPr>
              <a:t> مؤسسات التعليم العالي، </a:t>
            </a:r>
            <a:r>
              <a:rPr lang="ar-EG" sz="1600" dirty="0">
                <a:solidFill>
                  <a:srgbClr val="FF0000"/>
                </a:solidFill>
                <a:cs typeface="mohammad bold art 1" pitchFamily="2" charset="-78"/>
              </a:rPr>
              <a:t>مدراء الحاضنات </a:t>
            </a:r>
            <a:r>
              <a:rPr lang="ar-EG" sz="1600" dirty="0">
                <a:solidFill>
                  <a:srgbClr val="0070C0"/>
                </a:solidFill>
                <a:cs typeface="mohammad bold art 1" pitchFamily="2" charset="-78"/>
              </a:rPr>
              <a:t>وكذا </a:t>
            </a:r>
            <a:r>
              <a:rPr lang="ar-EG" sz="1600" dirty="0">
                <a:solidFill>
                  <a:srgbClr val="FF0000"/>
                </a:solidFill>
                <a:cs typeface="mohammad bold art 1" pitchFamily="2" charset="-78"/>
              </a:rPr>
              <a:t>طلبة الشعب التقنية والتكنولوجية</a:t>
            </a:r>
            <a:endParaRPr lang="fr-FR" sz="16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3957672" y="2643502"/>
            <a:ext cx="2232248" cy="4283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ohammad bold art 1" pitchFamily="2" charset="-78"/>
              </a:rPr>
              <a:t>المرحلة الاولى</a:t>
            </a:r>
            <a:endParaRPr lang="fr-FR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2" name="Group 3"/>
          <p:cNvGrpSpPr>
            <a:grpSpLocks/>
          </p:cNvGrpSpPr>
          <p:nvPr/>
        </p:nvGrpSpPr>
        <p:grpSpPr bwMode="auto">
          <a:xfrm>
            <a:off x="2915816" y="114726"/>
            <a:ext cx="4013131" cy="790921"/>
            <a:chOff x="-274260" y="17355"/>
            <a:chExt cx="5289233" cy="104473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4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4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47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1113685" y="90448"/>
              <a:ext cx="2548374" cy="97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00B050"/>
                  </a:solidFill>
                  <a:cs typeface="mohammad bold art 1" pitchFamily="2" charset="-78"/>
                </a:rPr>
                <a:t>التحسيس و التأطير</a:t>
              </a:r>
              <a:endParaRPr lang="fr-FR" sz="1900" dirty="0">
                <a:ln w="0"/>
                <a:solidFill>
                  <a:srgbClr val="00B05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68545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59 -0.01222 L 1.07865 0.00027 " pathEditMode="relative" rAng="0" ptsTypes="AA">
                                      <p:cBhvr>
                                        <p:cTn id="33" dur="2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62" y="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55" grpId="0"/>
      <p:bldP spid="19" grpId="0"/>
      <p:bldP spid="58" grpId="0" animBg="1"/>
      <p:bldP spid="21" grpId="0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0" y="0"/>
            <a:ext cx="9557597" cy="5715000"/>
            <a:chOff x="-525814" y="0"/>
            <a:chExt cx="12743463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5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828293" y="30593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 dirty="0">
              <a:solidFill>
                <a:prstClr val="white"/>
              </a:solidFill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574671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التأطير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69132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1453041" y="5388813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sp>
        <p:nvSpPr>
          <p:cNvPr id="60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2429261" y="1173873"/>
            <a:ext cx="5278108" cy="3770667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836558" y="1501427"/>
            <a:ext cx="48245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الشروع في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توضيح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آليات تنفيذ القرار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والإجابة على مختلف انشغالات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الاسرة الجامعية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عبر مختلف ربوع الوطن لتقديم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الدعم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و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التوجيه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الآني ومختلف الإرشادات الهامة واللازمة للنجاح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.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endParaRPr lang="ar-DZ" sz="1600" dirty="0">
              <a:solidFill>
                <a:srgbClr val="0070C0"/>
              </a:solidFill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تم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استغلال كل الوسائل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الحضورية و</a:t>
            </a:r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 الافتراضية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لشرح آليات مساعدة حاملي الأفكار 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ل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لحصول على </a:t>
            </a:r>
            <a:endParaRPr lang="ar-DZ" sz="1600" dirty="0">
              <a:solidFill>
                <a:srgbClr val="0070C0"/>
              </a:solidFill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التمويلات</a:t>
            </a:r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و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التوجيهات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اللازمة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لتجسيدها</a:t>
            </a:r>
            <a:r>
              <a:rPr lang="ar-SA" sz="1600" dirty="0">
                <a:solidFill>
                  <a:srgbClr val="0070C0"/>
                </a:solidFill>
                <a:cs typeface="mohammad bold art 1" pitchFamily="2" charset="-78"/>
              </a:rPr>
              <a:t> على أرض الواقع.</a:t>
            </a:r>
            <a:r>
              <a:rPr lang="ar-DZ" sz="1600" dirty="0">
                <a:solidFill>
                  <a:srgbClr val="0070C0"/>
                </a:solidFill>
                <a:cs typeface="mohammad bold art 1" pitchFamily="2" charset="-78"/>
              </a:rPr>
              <a:t> </a:t>
            </a:r>
            <a:endParaRPr lang="fr-FR" sz="16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83" name="Rectangle à coins arrondis 82"/>
          <p:cNvSpPr/>
          <p:nvPr/>
        </p:nvSpPr>
        <p:spPr>
          <a:xfrm>
            <a:off x="3819547" y="959685"/>
            <a:ext cx="2232248" cy="4283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DZ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ohammad bold art 1" pitchFamily="2" charset="-78"/>
              </a:rPr>
              <a:t>المرحلة الثانية  </a:t>
            </a:r>
          </a:p>
        </p:txBody>
      </p:sp>
      <p:grpSp>
        <p:nvGrpSpPr>
          <p:cNvPr id="42" name="Group 3"/>
          <p:cNvGrpSpPr>
            <a:grpSpLocks/>
          </p:cNvGrpSpPr>
          <p:nvPr/>
        </p:nvGrpSpPr>
        <p:grpSpPr bwMode="auto">
          <a:xfrm>
            <a:off x="2915816" y="114726"/>
            <a:ext cx="4013131" cy="790921"/>
            <a:chOff x="-274260" y="17355"/>
            <a:chExt cx="5289233" cy="104473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4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47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44" name="Rectangle 13"/>
            <p:cNvSpPr>
              <a:spLocks noChangeArrowheads="1"/>
            </p:cNvSpPr>
            <p:nvPr/>
          </p:nvSpPr>
          <p:spPr bwMode="auto">
            <a:xfrm>
              <a:off x="1113685" y="90448"/>
              <a:ext cx="2548374" cy="97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00B050"/>
                  </a:solidFill>
                  <a:cs typeface="mohammad bold art 1" pitchFamily="2" charset="-78"/>
                </a:rPr>
                <a:t>التحسيس و التأطير</a:t>
              </a:r>
              <a:endParaRPr lang="fr-FR" sz="1900" dirty="0">
                <a:ln w="0"/>
                <a:solidFill>
                  <a:srgbClr val="00B05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7598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4 0.00027 L 1.08125 0.00027 " pathEditMode="relative" rAng="0" ptsTypes="AA">
                                      <p:cBhvr>
                                        <p:cTn id="45" dur="2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55" grpId="0"/>
      <p:bldP spid="60" grpId="0" animBg="1"/>
      <p:bldP spid="45" grpId="0"/>
      <p:bldP spid="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413597" y="60145"/>
            <a:ext cx="9557597" cy="5715000"/>
            <a:chOff x="-525814" y="0"/>
            <a:chExt cx="12743463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4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5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574671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التأطير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69132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1453041" y="5388813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sp>
        <p:nvSpPr>
          <p:cNvPr id="60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2411172" y="913284"/>
            <a:ext cx="5278108" cy="1729836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2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6444208" y="3589957"/>
            <a:ext cx="1090882" cy="1514816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452539" y="803996"/>
            <a:ext cx="5123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 	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تم 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برمجة وتنشيط زيارات تحسيسية وتعريفية بحيثيات القرار الوزاري 1275 شهادة-مؤسسة ناشئة، شهادة- براءة اختراع على المستوى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جامعات،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مراكز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جامعية،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مدارس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عليا و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ال</a:t>
            </a:r>
            <a:r>
              <a:rPr lang="ar-EG" dirty="0">
                <a:solidFill>
                  <a:srgbClr val="00B0F0"/>
                </a:solidFill>
                <a:cs typeface="mohammad bold art 1" pitchFamily="2" charset="-78"/>
              </a:rPr>
              <a:t>وطنية وبعض مراكز البحث</a:t>
            </a:r>
            <a:endParaRPr lang="fr-FR" dirty="0">
              <a:solidFill>
                <a:srgbClr val="00B0F0"/>
              </a:solidFill>
              <a:cs typeface="mohammad bold art 1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60232" y="362496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DZ" sz="1600" b="1" dirty="0">
                <a:solidFill>
                  <a:srgbClr val="FF0000"/>
                </a:solidFill>
                <a:cs typeface="mohammad bold art 1" pitchFamily="2" charset="-78"/>
              </a:rPr>
              <a:t>54</a:t>
            </a:r>
          </a:p>
          <a:p>
            <a:pPr algn="ctr" rtl="1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جامعة</a:t>
            </a:r>
            <a:endParaRPr lang="fr-FR" sz="1600" dirty="0">
              <a:solidFill>
                <a:srgbClr val="002060"/>
              </a:solidFill>
              <a:cs typeface="mohammad bold art 1" pitchFamily="2" charset="-78"/>
            </a:endParaRPr>
          </a:p>
        </p:txBody>
      </p:sp>
      <p:sp>
        <p:nvSpPr>
          <p:cNvPr id="46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5150921" y="3589957"/>
            <a:ext cx="1090882" cy="1530842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7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3707904" y="3589957"/>
            <a:ext cx="1090882" cy="1530840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8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2361222" y="3589957"/>
            <a:ext cx="1090882" cy="1530842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95152" y="3593965"/>
            <a:ext cx="789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DZ" sz="1600" b="1" dirty="0">
                <a:solidFill>
                  <a:srgbClr val="FF0000"/>
                </a:solidFill>
                <a:cs typeface="mohammad bold art 1" pitchFamily="2" charset="-78"/>
              </a:rPr>
              <a:t>09</a:t>
            </a:r>
          </a:p>
          <a:p>
            <a:pPr algn="ctr" rtl="1">
              <a:lnSpc>
                <a:spcPct val="15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مراكز جامعية</a:t>
            </a:r>
            <a:endParaRPr lang="fr-FR" sz="1600" dirty="0">
              <a:solidFill>
                <a:srgbClr val="002060"/>
              </a:solidFill>
              <a:cs typeface="mohammad bold art 1" pitchFamily="2" charset="-78"/>
            </a:endParaRPr>
          </a:p>
          <a:p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868424" y="3688210"/>
            <a:ext cx="787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DZ" sz="1600" b="1" dirty="0">
                <a:solidFill>
                  <a:srgbClr val="FF0000"/>
                </a:solidFill>
                <a:cs typeface="mohammad bold art 1" pitchFamily="2" charset="-78"/>
              </a:rPr>
              <a:t>37</a:t>
            </a:r>
          </a:p>
          <a:p>
            <a:pPr algn="ct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مدرسة</a:t>
            </a:r>
          </a:p>
          <a:p>
            <a:pPr algn="ct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وطنية</a:t>
            </a:r>
          </a:p>
          <a:p>
            <a:pPr algn="ct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عليا</a:t>
            </a:r>
            <a:endParaRPr lang="fr-FR" sz="1600" dirty="0">
              <a:solidFill>
                <a:srgbClr val="002060"/>
              </a:solidFill>
              <a:cs typeface="mohammad bold art 1" pitchFamily="2" charset="-78"/>
            </a:endParaRPr>
          </a:p>
          <a:p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425705" y="3254758"/>
            <a:ext cx="936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endParaRPr lang="ar-DZ" sz="1600" dirty="0">
              <a:solidFill>
                <a:srgbClr val="002060"/>
              </a:solidFill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DZ" sz="1600" b="1" dirty="0">
                <a:solidFill>
                  <a:srgbClr val="FF0000"/>
                </a:solidFill>
                <a:cs typeface="mohammad bold art 1" pitchFamily="2" charset="-78"/>
              </a:rPr>
              <a:t>11</a:t>
            </a:r>
          </a:p>
          <a:p>
            <a:pPr algn="ct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مدرسة</a:t>
            </a:r>
          </a:p>
          <a:p>
            <a:pPr algn="ct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عليا </a:t>
            </a:r>
            <a:r>
              <a:rPr lang="ar-DZ" sz="1600" dirty="0" err="1">
                <a:solidFill>
                  <a:srgbClr val="002060"/>
                </a:solidFill>
                <a:cs typeface="mohammad bold art 1" pitchFamily="2" charset="-78"/>
              </a:rPr>
              <a:t>للاساتذة</a:t>
            </a:r>
            <a:endParaRPr lang="fr-FR" sz="1600" dirty="0">
              <a:solidFill>
                <a:srgbClr val="002060"/>
              </a:solidFill>
              <a:cs typeface="mohammad bold art 1" pitchFamily="2" charset="-78"/>
            </a:endParaRPr>
          </a:p>
          <a:p>
            <a:endParaRPr lang="fr-FR" sz="1600" dirty="0"/>
          </a:p>
        </p:txBody>
      </p:sp>
      <p:sp>
        <p:nvSpPr>
          <p:cNvPr id="18" name="Ellipse 17"/>
          <p:cNvSpPr/>
          <p:nvPr/>
        </p:nvSpPr>
        <p:spPr>
          <a:xfrm>
            <a:off x="7269275" y="697260"/>
            <a:ext cx="720080" cy="43204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Group 3"/>
          <p:cNvGrpSpPr>
            <a:grpSpLocks/>
          </p:cNvGrpSpPr>
          <p:nvPr/>
        </p:nvGrpSpPr>
        <p:grpSpPr bwMode="auto">
          <a:xfrm>
            <a:off x="2915816" y="114726"/>
            <a:ext cx="4013131" cy="790921"/>
            <a:chOff x="-274260" y="17355"/>
            <a:chExt cx="5289233" cy="104473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1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53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54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54156" y="90448"/>
              <a:ext cx="4667440" cy="97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00B050"/>
                  </a:solidFill>
                  <a:cs typeface="mohammad bold art 1" pitchFamily="2" charset="-78"/>
                </a:rPr>
                <a:t>التحسيس و التأطير- المرحلة الثانية</a:t>
              </a:r>
              <a:endParaRPr lang="fr-FR" sz="1900" dirty="0">
                <a:ln w="0"/>
                <a:solidFill>
                  <a:srgbClr val="00B05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</p:grpSp>
      <p:sp>
        <p:nvSpPr>
          <p:cNvPr id="56" name="AutoShape 207">
            <a:extLst>
              <a:ext uri="{FF2B5EF4-FFF2-40B4-BE49-F238E27FC236}">
                <a16:creationId xmlns="" xmlns:a16="http://schemas.microsoft.com/office/drawing/2014/main" id="{31455675-2126-4443-B918-A4F898D95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0696" y="2789492"/>
            <a:ext cx="1882733" cy="620389"/>
          </a:xfrm>
          <a:prstGeom prst="roundRect">
            <a:avLst>
              <a:gd name="adj" fmla="val 21168"/>
            </a:avLst>
          </a:prstGeom>
          <a:noFill/>
          <a:ln w="25400">
            <a:gradFill>
              <a:gsLst>
                <a:gs pos="0">
                  <a:srgbClr val="92D05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7" name="Rectangle : coins arrondis 87">
            <a:extLst>
              <a:ext uri="{FF2B5EF4-FFF2-40B4-BE49-F238E27FC236}">
                <a16:creationId xmlns="" xmlns:a16="http://schemas.microsoft.com/office/drawing/2014/main" id="{4C4AF69C-46B1-4537-AA63-C724DFAC0A65}"/>
              </a:ext>
            </a:extLst>
          </p:cNvPr>
          <p:cNvSpPr/>
          <p:nvPr/>
        </p:nvSpPr>
        <p:spPr>
          <a:xfrm>
            <a:off x="3893287" y="2888093"/>
            <a:ext cx="2448271" cy="378426"/>
          </a:xfrm>
          <a:prstGeom prst="roundRect">
            <a:avLst>
              <a:gd name="adj" fmla="val 25961"/>
            </a:avLst>
          </a:prstGeom>
          <a:gradFill flip="none" rotWithShape="1">
            <a:gsLst>
              <a:gs pos="0">
                <a:srgbClr val="92D050"/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ar-DZ" dirty="0">
              <a:solidFill>
                <a:schemeClr val="tx1"/>
              </a:solidFill>
              <a:cs typeface="mohammad bold art 1" pitchFamily="2" charset="-78"/>
            </a:endParaRPr>
          </a:p>
          <a:p>
            <a:pPr algn="ctr"/>
            <a:r>
              <a:rPr lang="ar-DZ" dirty="0">
                <a:solidFill>
                  <a:schemeClr val="tx1"/>
                </a:solidFill>
                <a:cs typeface="mohammad bold art 1" pitchFamily="2" charset="-78"/>
              </a:rPr>
              <a:t>تمت العملية </a:t>
            </a:r>
            <a:r>
              <a:rPr lang="ar-DZ" dirty="0">
                <a:solidFill>
                  <a:srgbClr val="002060"/>
                </a:solidFill>
                <a:cs typeface="mohammad bold art 1" pitchFamily="2" charset="-78"/>
              </a:rPr>
              <a:t>على مستوى</a:t>
            </a:r>
          </a:p>
          <a:p>
            <a:pPr algn="ctr"/>
            <a:endParaRPr lang="fr-FR" dirty="0">
              <a:solidFill>
                <a:schemeClr val="tx1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162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4 0.00027 L 1.08125 0.00027 " pathEditMode="relative" rAng="0" ptsTypes="AA">
                                      <p:cBhvr>
                                        <p:cTn id="103" dur="2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55" grpId="0"/>
      <p:bldP spid="60" grpId="0" animBg="1"/>
      <p:bldP spid="82" grpId="0" animBg="1"/>
      <p:bldP spid="5" grpId="0"/>
      <p:bldP spid="6" grpId="0"/>
      <p:bldP spid="46" grpId="0" animBg="1"/>
      <p:bldP spid="47" grpId="0" animBg="1"/>
      <p:bldP spid="48" grpId="0" animBg="1"/>
      <p:bldP spid="7" grpId="0"/>
      <p:bldP spid="12" grpId="0"/>
      <p:bldP spid="17" grpId="0"/>
      <p:bldP spid="18" grpId="0" animBg="1"/>
      <p:bldP spid="5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0" y="0"/>
            <a:ext cx="9557597" cy="5715000"/>
            <a:chOff x="-525814" y="0"/>
            <a:chExt cx="12743463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5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803589" y="23248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574671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التأطير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769074" y="2682987"/>
            <a:ext cx="1897724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الجوانب الابتكارية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746540" y="5388813"/>
            <a:ext cx="879401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38" y="796850"/>
            <a:ext cx="5548312" cy="141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38" y="2329288"/>
            <a:ext cx="5548312" cy="105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38" y="3803155"/>
            <a:ext cx="5548312" cy="105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403891" y="902022"/>
            <a:ext cx="5250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DZ" sz="1600" dirty="0">
                <a:solidFill>
                  <a:srgbClr val="00B0F0"/>
                </a:solidFill>
                <a:cs typeface="mohammad bold art 1" pitchFamily="2" charset="-78"/>
              </a:rPr>
              <a:t>   </a:t>
            </a:r>
            <a:r>
              <a:rPr lang="ar-EG" sz="1600" dirty="0">
                <a:solidFill>
                  <a:srgbClr val="00B0F0"/>
                </a:solidFill>
                <a:cs typeface="mohammad bold art 1" pitchFamily="2" charset="-78"/>
              </a:rPr>
              <a:t>تنظيم أيام إعلامية حول أهمية المشاريع المبتكرة  وخاصة التي تندرج ضمن مجال الذكاء الاصطناعي وهذا بالاستعانة بخبراء دوليين </a:t>
            </a:r>
            <a:endParaRPr lang="fr-FR" sz="1600" dirty="0">
              <a:solidFill>
                <a:srgbClr val="00B0F0"/>
              </a:solidFill>
              <a:cs typeface="mohammad bold art 1" pitchFamily="2" charset="-78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7261326" y="716342"/>
            <a:ext cx="576064" cy="4485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>
                <a:latin typeface="Times New Roman" pitchFamily="18" charset="0"/>
                <a:cs typeface="Times New Roman" pitchFamily="18" charset="0"/>
              </a:rPr>
              <a:t>2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Ellipse 44"/>
          <p:cNvSpPr/>
          <p:nvPr/>
        </p:nvSpPr>
        <p:spPr>
          <a:xfrm>
            <a:off x="7257452" y="2259954"/>
            <a:ext cx="576064" cy="4485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>
                <a:latin typeface="Times New Roman" pitchFamily="18" charset="0"/>
                <a:cs typeface="Times New Roman" pitchFamily="18" charset="0"/>
              </a:rPr>
              <a:t>3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15598" y="2472594"/>
            <a:ext cx="4620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تنظيم لقاءات افتراضية من أجل شرح آليات تنفيذ القرار الوزاري 1275</a:t>
            </a:r>
            <a:endParaRPr lang="fr-FR" sz="1600" dirty="0">
              <a:solidFill>
                <a:srgbClr val="00B0F0"/>
              </a:solidFill>
              <a:cs typeface="mohammad bold art 1" pitchFamily="2" charset="-78"/>
            </a:endParaRPr>
          </a:p>
        </p:txBody>
      </p:sp>
      <p:sp>
        <p:nvSpPr>
          <p:cNvPr id="46" name="Ellipse 45"/>
          <p:cNvSpPr/>
          <p:nvPr/>
        </p:nvSpPr>
        <p:spPr>
          <a:xfrm>
            <a:off x="7281480" y="3665829"/>
            <a:ext cx="576064" cy="4485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>
                <a:latin typeface="Times New Roman" pitchFamily="18" charset="0"/>
                <a:cs typeface="Times New Roman" pitchFamily="18" charset="0"/>
              </a:rPr>
              <a:t>4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84083" y="3861940"/>
            <a:ext cx="511955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استغلال فضاءات وصفحات التواصل الاجتماعي الخاصة بحاضنات الأعمال</a:t>
            </a:r>
            <a:r>
              <a:rPr lang="ar-DZ" sz="1600" dirty="0">
                <a:solidFill>
                  <a:srgbClr val="00B0F0"/>
                </a:solidFill>
                <a:cs typeface="mohammad bold art 1" pitchFamily="2" charset="-78"/>
              </a:rPr>
              <a:t> الجامعية 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لنشر وشرح آليات تنفيذ القرار الوزاري 1275</a:t>
            </a:r>
            <a:r>
              <a:rPr lang="ar-SA" dirty="0"/>
              <a:t> </a:t>
            </a:r>
            <a:endParaRPr lang="fr-FR" dirty="0"/>
          </a:p>
          <a:p>
            <a:endParaRPr lang="fr-FR" dirty="0"/>
          </a:p>
        </p:txBody>
      </p:sp>
      <p:grpSp>
        <p:nvGrpSpPr>
          <p:cNvPr id="44" name="Group 3"/>
          <p:cNvGrpSpPr>
            <a:grpSpLocks/>
          </p:cNvGrpSpPr>
          <p:nvPr/>
        </p:nvGrpSpPr>
        <p:grpSpPr bwMode="auto">
          <a:xfrm>
            <a:off x="2915816" y="114726"/>
            <a:ext cx="4013131" cy="790921"/>
            <a:chOff x="-274260" y="17355"/>
            <a:chExt cx="5289233" cy="104473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7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49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50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48" name="Rectangle 13"/>
            <p:cNvSpPr>
              <a:spLocks noChangeArrowheads="1"/>
            </p:cNvSpPr>
            <p:nvPr/>
          </p:nvSpPr>
          <p:spPr bwMode="auto">
            <a:xfrm>
              <a:off x="93242" y="90448"/>
              <a:ext cx="4589269" cy="97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00B050"/>
                  </a:solidFill>
                  <a:cs typeface="mohammad bold art 1" pitchFamily="2" charset="-78"/>
                </a:rPr>
                <a:t>التحسيس و التأطير-المرحلة الثانية</a:t>
              </a:r>
              <a:endParaRPr lang="fr-FR" sz="1900" dirty="0">
                <a:ln w="0"/>
                <a:solidFill>
                  <a:srgbClr val="00B05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4382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87014 0.00083 L 0.90955 0.00083 " pathEditMode="relative" rAng="0" ptsTypes="AA">
                                      <p:cBhvr>
                                        <p:cTn id="41" dur="2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55" grpId="0"/>
      <p:bldP spid="3" grpId="0"/>
      <p:bldP spid="4" grpId="0" animBg="1"/>
      <p:bldP spid="45" grpId="0" animBg="1"/>
      <p:bldP spid="5" grpId="0"/>
      <p:bldP spid="46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59" y="-4"/>
            <a:ext cx="9557596" cy="5715000"/>
            <a:chOff x="-525813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3" y="0"/>
              <a:ext cx="12251099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5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574671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التأطير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763132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00578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69132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0782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8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خطة الإنتاج والتنظيم</a:t>
            </a:r>
            <a:endParaRPr lang="fr-FR" sz="16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746540" y="5388813"/>
            <a:ext cx="879401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353" y="710718"/>
            <a:ext cx="5548312" cy="171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493180" y="758594"/>
            <a:ext cx="524865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1600" dirty="0">
                <a:solidFill>
                  <a:srgbClr val="00B0F0"/>
                </a:solidFill>
                <a:cs typeface="mohammad bold art 1" pitchFamily="2" charset="-78"/>
              </a:rPr>
              <a:t>   </a:t>
            </a:r>
            <a:r>
              <a:rPr lang="ar-EG" sz="1600" dirty="0">
                <a:solidFill>
                  <a:srgbClr val="00B0F0"/>
                </a:solidFill>
                <a:cs typeface="mohammad bold art 1" pitchFamily="2" charset="-78"/>
              </a:rPr>
              <a:t> 	استغلال جل </a:t>
            </a:r>
            <a:r>
              <a:rPr lang="ar-EG" sz="1600" dirty="0">
                <a:solidFill>
                  <a:srgbClr val="FF0000"/>
                </a:solidFill>
                <a:cs typeface="mohammad bold art 1" pitchFamily="2" charset="-78"/>
              </a:rPr>
              <a:t>وسائل الإعلام والاتصال </a:t>
            </a:r>
            <a:r>
              <a:rPr lang="ar-EG" sz="1600" dirty="0">
                <a:solidFill>
                  <a:srgbClr val="00B0F0"/>
                </a:solidFill>
                <a:cs typeface="mohammad bold art 1" pitchFamily="2" charset="-78"/>
              </a:rPr>
              <a:t>المكتوبة، المسموعة والمرئية التابعة للقطاع العمومي </a:t>
            </a:r>
            <a:r>
              <a:rPr lang="ar-DZ" sz="1600" dirty="0">
                <a:solidFill>
                  <a:srgbClr val="00B0F0"/>
                </a:solidFill>
                <a:cs typeface="mohammad bold art 1" pitchFamily="2" charset="-78"/>
              </a:rPr>
              <a:t>او ا</a:t>
            </a:r>
            <a:r>
              <a:rPr lang="ar-EG" sz="1600" dirty="0">
                <a:solidFill>
                  <a:srgbClr val="00B0F0"/>
                </a:solidFill>
                <a:cs typeface="mohammad bold art 1" pitchFamily="2" charset="-78"/>
              </a:rPr>
              <a:t>لقطاع الخاص في أكثر من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154</a:t>
            </a:r>
            <a:r>
              <a:rPr lang="ar-EG" sz="1600" b="1" dirty="0">
                <a:solidFill>
                  <a:srgbClr val="FF0000"/>
                </a:solidFill>
                <a:cs typeface="mohammad bold art 1" pitchFamily="2" charset="-78"/>
              </a:rPr>
              <a:t> تغطية إعلامية </a:t>
            </a:r>
            <a:r>
              <a:rPr lang="ar-EG" sz="1600" dirty="0">
                <a:solidFill>
                  <a:srgbClr val="00B0F0"/>
                </a:solidFill>
                <a:cs typeface="mohammad bold art 1" pitchFamily="2" charset="-78"/>
              </a:rPr>
              <a:t>بهدف شرح آليات الحصول على شهادة-مؤسسة ناشئة، شهادة- براءة اختراع</a:t>
            </a:r>
            <a:endParaRPr lang="fr-FR" sz="1600" dirty="0">
              <a:solidFill>
                <a:srgbClr val="00B0F0"/>
              </a:solidFill>
              <a:cs typeface="mohammad bold art 1" pitchFamily="2" charset="-78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7400869" y="561986"/>
            <a:ext cx="576064" cy="4485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>
                <a:latin typeface="Times New Roman" pitchFamily="18" charset="0"/>
                <a:cs typeface="Times New Roman" pitchFamily="18" charset="0"/>
              </a:rPr>
              <a:t>5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6444208" y="3258404"/>
            <a:ext cx="1090882" cy="1846368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516216" y="3123605"/>
            <a:ext cx="10188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  <a:p>
            <a:pPr algn="ctr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حصة</a:t>
            </a:r>
          </a:p>
          <a:p>
            <a:pPr algn="ctr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تلفزيونية </a:t>
            </a:r>
          </a:p>
          <a:p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4634108" y="3148205"/>
            <a:ext cx="10188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73</a:t>
            </a:r>
          </a:p>
          <a:p>
            <a:pPr algn="ctr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حصة</a:t>
            </a:r>
          </a:p>
          <a:p>
            <a:pPr algn="ctr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راديو</a:t>
            </a:r>
          </a:p>
          <a:p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2915815" y="3158340"/>
            <a:ext cx="10188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49</a:t>
            </a:r>
          </a:p>
          <a:p>
            <a:pPr algn="ctr">
              <a:lnSpc>
                <a:spcPct val="200000"/>
              </a:lnSpc>
            </a:pP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مقال صحفي</a:t>
            </a:r>
          </a:p>
          <a:p>
            <a:endParaRPr lang="fr-FR" dirty="0"/>
          </a:p>
        </p:txBody>
      </p:sp>
      <p:sp>
        <p:nvSpPr>
          <p:cNvPr id="49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2837345" y="3258404"/>
            <a:ext cx="1090882" cy="1912347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0" name="Rectangle à coins arrondis 48">
            <a:extLst>
              <a:ext uri="{FF2B5EF4-FFF2-40B4-BE49-F238E27FC236}">
                <a16:creationId xmlns="" xmlns:a16="http://schemas.microsoft.com/office/drawing/2014/main" id="{8ABF3DDF-59F1-4C41-B9C0-4DDC0693DE7C}"/>
              </a:ext>
            </a:extLst>
          </p:cNvPr>
          <p:cNvSpPr/>
          <p:nvPr/>
        </p:nvSpPr>
        <p:spPr>
          <a:xfrm>
            <a:off x="4634108" y="3259729"/>
            <a:ext cx="1090882" cy="1911022"/>
          </a:xfrm>
          <a:prstGeom prst="roundRect">
            <a:avLst>
              <a:gd name="adj" fmla="val 17330"/>
            </a:avLst>
          </a:prstGeom>
          <a:noFill/>
          <a:ln w="25400">
            <a:gradFill>
              <a:gsLst>
                <a:gs pos="0">
                  <a:srgbClr val="FF5969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/>
          <a:p>
            <a:pPr algn="ctr" eaLnBrk="0" hangingPunct="0">
              <a:lnSpc>
                <a:spcPct val="140000"/>
              </a:lnSpc>
              <a:spcBef>
                <a:spcPct val="0"/>
              </a:spcBef>
            </a:pPr>
            <a:endParaRPr lang="ar-DZ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42" name="Group 3"/>
          <p:cNvGrpSpPr>
            <a:grpSpLocks/>
          </p:cNvGrpSpPr>
          <p:nvPr/>
        </p:nvGrpSpPr>
        <p:grpSpPr bwMode="auto">
          <a:xfrm>
            <a:off x="2915815" y="51986"/>
            <a:ext cx="4013131" cy="790921"/>
            <a:chOff x="-274260" y="17355"/>
            <a:chExt cx="5289233" cy="104473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4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51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93242" y="90448"/>
              <a:ext cx="4589269" cy="97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00B050"/>
                  </a:solidFill>
                  <a:cs typeface="mohammad bold art 1" pitchFamily="2" charset="-78"/>
                </a:rPr>
                <a:t>التحسيس و التأطير-المرحلة الثانية</a:t>
              </a:r>
              <a:endParaRPr lang="fr-FR" sz="1900" dirty="0">
                <a:ln w="0"/>
                <a:solidFill>
                  <a:srgbClr val="00B05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</p:grpSp>
      <p:sp>
        <p:nvSpPr>
          <p:cNvPr id="52" name="AutoShape 207">
            <a:extLst>
              <a:ext uri="{FF2B5EF4-FFF2-40B4-BE49-F238E27FC236}">
                <a16:creationId xmlns="" xmlns:a16="http://schemas.microsoft.com/office/drawing/2014/main" id="{31455675-2126-4443-B918-A4F898D95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2479073"/>
            <a:ext cx="1708094" cy="620389"/>
          </a:xfrm>
          <a:prstGeom prst="roundRect">
            <a:avLst>
              <a:gd name="adj" fmla="val 21168"/>
            </a:avLst>
          </a:prstGeom>
          <a:noFill/>
          <a:ln w="25400">
            <a:gradFill>
              <a:gsLst>
                <a:gs pos="0">
                  <a:srgbClr val="92D05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3" name="Rectangle : coins arrondis 87">
            <a:extLst>
              <a:ext uri="{FF2B5EF4-FFF2-40B4-BE49-F238E27FC236}">
                <a16:creationId xmlns="" xmlns:a16="http://schemas.microsoft.com/office/drawing/2014/main" id="{4C4AF69C-46B1-4537-AA63-C724DFAC0A65}"/>
              </a:ext>
            </a:extLst>
          </p:cNvPr>
          <p:cNvSpPr/>
          <p:nvPr/>
        </p:nvSpPr>
        <p:spPr>
          <a:xfrm>
            <a:off x="4199803" y="2577674"/>
            <a:ext cx="2061637" cy="378426"/>
          </a:xfrm>
          <a:prstGeom prst="roundRect">
            <a:avLst>
              <a:gd name="adj" fmla="val 25961"/>
            </a:avLst>
          </a:prstGeom>
          <a:gradFill flip="none" rotWithShape="1">
            <a:gsLst>
              <a:gs pos="0">
                <a:srgbClr val="92D050"/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ar-DZ" dirty="0">
                <a:solidFill>
                  <a:schemeClr val="tx1"/>
                </a:solidFill>
                <a:cs typeface="mohammad bold art 1" pitchFamily="2" charset="-78"/>
              </a:rPr>
              <a:t>تمت العملية من خلال</a:t>
            </a:r>
            <a:endParaRPr lang="fr-FR" dirty="0">
              <a:solidFill>
                <a:schemeClr val="tx1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27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14 0.00083 L 0.90955 0.00083 " pathEditMode="relative" rAng="0" ptsTypes="AA">
                                      <p:cBhvr>
                                        <p:cTn id="37" dur="2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55" grpId="0"/>
      <p:bldP spid="3" grpId="0"/>
      <p:bldP spid="4" grpId="0" animBg="1"/>
      <p:bldP spid="44" grpId="0" animBg="1"/>
      <p:bldP spid="7" grpId="0"/>
      <p:bldP spid="47" grpId="0"/>
      <p:bldP spid="48" grpId="0"/>
      <p:bldP spid="49" grpId="0" animBg="1"/>
      <p:bldP spid="50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07899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9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2662506" y="155016"/>
            <a:ext cx="3772253" cy="824776"/>
            <a:chOff x="-450434" y="17355"/>
            <a:chExt cx="5673173" cy="108945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2" name="Group 4"/>
            <p:cNvGrpSpPr>
              <a:grpSpLocks/>
            </p:cNvGrpSpPr>
            <p:nvPr/>
          </p:nvGrpSpPr>
          <p:grpSpPr bwMode="auto">
            <a:xfrm>
              <a:off x="-450434" y="17355"/>
              <a:ext cx="5673173" cy="673664"/>
              <a:chOff x="-450492" y="17355"/>
              <a:chExt cx="5673905" cy="673664"/>
            </a:xfrm>
          </p:grpSpPr>
          <p:sp>
            <p:nvSpPr>
              <p:cNvPr id="54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1999" cy="673664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55" name="AutoShape 3"/>
              <p:cNvSpPr>
                <a:spLocks noChangeArrowheads="1"/>
              </p:cNvSpPr>
              <p:nvPr/>
            </p:nvSpPr>
            <p:spPr bwMode="auto">
              <a:xfrm>
                <a:off x="-450492" y="88900"/>
                <a:ext cx="5673905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rgbClr val="5D7373"/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587973" y="90448"/>
              <a:ext cx="3599793" cy="101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2000" dirty="0">
                  <a:ln w="0"/>
                  <a:solidFill>
                    <a:srgbClr val="FFFF00"/>
                  </a:solidFill>
                  <a:cs typeface="mohammad bold art 1" pitchFamily="2" charset="-78"/>
                </a:rPr>
                <a:t>الدعائم البيداغوجية</a:t>
              </a: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</p:txBody>
        </p:sp>
      </p:grpSp>
      <p:sp>
        <p:nvSpPr>
          <p:cNvPr id="93" name="AutoShape 207"/>
          <p:cNvSpPr>
            <a:spLocks noChangeArrowheads="1"/>
          </p:cNvSpPr>
          <p:nvPr/>
        </p:nvSpPr>
        <p:spPr bwMode="auto">
          <a:xfrm>
            <a:off x="4896036" y="2857496"/>
            <a:ext cx="2088232" cy="2484649"/>
          </a:xfrm>
          <a:prstGeom prst="roundRect">
            <a:avLst>
              <a:gd name="adj" fmla="val 7572"/>
            </a:avLst>
          </a:prstGeom>
          <a:noFill/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478" y="859583"/>
            <a:ext cx="5419834" cy="1680937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19408" y="736884"/>
            <a:ext cx="52809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عملت اللجنة على وضع دعا</a:t>
            </a:r>
            <a:r>
              <a:rPr lang="ar-DZ" dirty="0" err="1">
                <a:solidFill>
                  <a:srgbClr val="00B0F0"/>
                </a:solidFill>
                <a:cs typeface="mohammad bold art 1" pitchFamily="2" charset="-78"/>
              </a:rPr>
              <a:t>ئم</a:t>
            </a: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 بيداغوجية وتكوينية </a:t>
            </a:r>
            <a:r>
              <a:rPr lang="fr-FR" dirty="0">
                <a:solidFill>
                  <a:srgbClr val="00B0F0"/>
                </a:solidFill>
                <a:cs typeface="mohammad bold art 1" pitchFamily="2" charset="-78"/>
              </a:rPr>
              <a:t> 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موحدة </a:t>
            </a: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والتي تهدف أساسا الى تسهيل تنفيذ وتجسيد مشروع الحصول على شهادة -مؤسسة ناشئة، شهادة- براءة اختراع وذلك من خلال تحقيق النقاط التالية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 :</a:t>
            </a:r>
            <a:endParaRPr lang="fr-FR" dirty="0"/>
          </a:p>
        </p:txBody>
      </p:sp>
      <p:sp>
        <p:nvSpPr>
          <p:cNvPr id="46" name="AutoShape 207"/>
          <p:cNvSpPr>
            <a:spLocks noChangeArrowheads="1"/>
          </p:cNvSpPr>
          <p:nvPr/>
        </p:nvSpPr>
        <p:spPr bwMode="auto">
          <a:xfrm>
            <a:off x="1922888" y="2857500"/>
            <a:ext cx="2472236" cy="2509599"/>
          </a:xfrm>
          <a:prstGeom prst="roundRect">
            <a:avLst>
              <a:gd name="adj" fmla="val 7572"/>
            </a:avLst>
          </a:prstGeom>
          <a:noFill/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400" y="2970391"/>
            <a:ext cx="2238930" cy="226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004048" y="2949897"/>
            <a:ext cx="187220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dirty="0">
                <a:solidFill>
                  <a:srgbClr val="0070C0"/>
                </a:solidFill>
                <a:cs typeface="mohammad bold art 1" pitchFamily="2" charset="-78"/>
              </a:rPr>
              <a:t>صياغة دليل مشروع للحصول على شهادة -مؤسسة ناشئة، شهادة- براءة اختراع </a:t>
            </a:r>
            <a:endParaRPr lang="fr-FR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12" name="Ruban courbé vers le haut 11"/>
          <p:cNvSpPr/>
          <p:nvPr/>
        </p:nvSpPr>
        <p:spPr>
          <a:xfrm>
            <a:off x="5240070" y="2577192"/>
            <a:ext cx="1400164" cy="451668"/>
          </a:xfrm>
          <a:prstGeom prst="ellipseRibbon2">
            <a:avLst>
              <a:gd name="adj1" fmla="val 25000"/>
              <a:gd name="adj2" fmla="val 59765"/>
              <a:gd name="adj3" fmla="val 125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665938" y="2540520"/>
            <a:ext cx="63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>
                <a:solidFill>
                  <a:srgbClr val="FC1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ohammad bold art 1" pitchFamily="2" charset="-78"/>
              </a:rPr>
              <a:t>أولا</a:t>
            </a:r>
            <a:endParaRPr lang="fr-FR" b="1" dirty="0">
              <a:solidFill>
                <a:srgbClr val="FC17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150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93" grpId="0" animBg="1"/>
      <p:bldP spid="43" grpId="0" animBg="1"/>
      <p:bldP spid="4" grpId="0"/>
      <p:bldP spid="46" grpId="0" animBg="1"/>
      <p:bldP spid="7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11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5875" y="432185"/>
            <a:ext cx="3064113" cy="426102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580112" y="771538"/>
            <a:ext cx="23042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DZ" sz="2400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يتكون الدليل </a:t>
            </a:r>
          </a:p>
          <a:p>
            <a:pPr algn="ctr">
              <a:lnSpc>
                <a:spcPct val="200000"/>
              </a:lnSpc>
            </a:pPr>
            <a:r>
              <a:rPr lang="ar-DZ" sz="2400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من 27 صفحة مقسمة على</a:t>
            </a:r>
          </a:p>
          <a:p>
            <a:pPr algn="ctr">
              <a:lnSpc>
                <a:spcPct val="200000"/>
              </a:lnSpc>
            </a:pPr>
            <a:r>
              <a:rPr lang="ar-DZ" sz="2400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 6 محاور</a:t>
            </a:r>
            <a:endParaRPr lang="fr-FR" sz="2400" dirty="0">
              <a:gradFill>
                <a:gsLst>
                  <a:gs pos="1000">
                    <a:srgbClr val="000F2E"/>
                  </a:gs>
                  <a:gs pos="30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uFill>
                <a:solidFill>
                  <a:srgbClr val="F9012A"/>
                </a:solidFill>
              </a:uFill>
              <a:latin typeface="Urdu Typesetting" panose="03020402040406030203" pitchFamily="66" charset="-78"/>
              <a:ea typeface="Calibri" panose="020F0502020204030204" pitchFamily="34" charset="0"/>
              <a:cs typeface="mohammad bold art 1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80112" y="1817453"/>
            <a:ext cx="2232248" cy="379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728924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12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5" name="Text Box 100"/>
          <p:cNvSpPr txBox="1"/>
          <p:nvPr/>
        </p:nvSpPr>
        <p:spPr>
          <a:xfrm>
            <a:off x="5334060" y="1167828"/>
            <a:ext cx="2428875" cy="79057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ar-DZ" sz="3600" dirty="0">
                <a:ln>
                  <a:noFill/>
                </a:ln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Times New Roman" panose="02020603050405020304" pitchFamily="18" charset="0"/>
              </a:rPr>
              <a:t>المحور الأول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 Box 101"/>
          <p:cNvSpPr txBox="1"/>
          <p:nvPr/>
        </p:nvSpPr>
        <p:spPr>
          <a:xfrm>
            <a:off x="5086504" y="2268142"/>
            <a:ext cx="2838450" cy="81915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0"/>
              </a:spcAft>
            </a:pPr>
            <a:r>
              <a:rPr lang="ar-DZ" sz="3600" dirty="0">
                <a:ln>
                  <a:noFill/>
                </a:ln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Times New Roman" panose="02020603050405020304" pitchFamily="18" charset="0"/>
              </a:rPr>
              <a:t>تقديم المشروع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2727209" y="1216288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78" name="Rectangle 177"/>
          <p:cNvSpPr/>
          <p:nvPr/>
        </p:nvSpPr>
        <p:spPr>
          <a:xfrm>
            <a:off x="1391285" y="7582535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79" name="Ellipse 178"/>
          <p:cNvSpPr/>
          <p:nvPr/>
        </p:nvSpPr>
        <p:spPr>
          <a:xfrm rot="20604352">
            <a:off x="6924675" y="622490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0" name="Ellipse 179"/>
          <p:cNvSpPr/>
          <p:nvPr/>
        </p:nvSpPr>
        <p:spPr>
          <a:xfrm rot="20604352">
            <a:off x="6929120" y="6367780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1" name="Ellipse 180"/>
          <p:cNvSpPr/>
          <p:nvPr/>
        </p:nvSpPr>
        <p:spPr>
          <a:xfrm rot="20604352">
            <a:off x="6920865" y="651192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3113" name="Picture 1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3" y="389306"/>
            <a:ext cx="3356609" cy="3771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Ellipse 182"/>
          <p:cNvSpPr/>
          <p:nvPr/>
        </p:nvSpPr>
        <p:spPr>
          <a:xfrm rot="20604352">
            <a:off x="1236345" y="186118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4" name="Ellipse 183"/>
          <p:cNvSpPr/>
          <p:nvPr/>
        </p:nvSpPr>
        <p:spPr>
          <a:xfrm rot="20604352">
            <a:off x="1393190" y="1860550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5" name="Ellipse 184"/>
          <p:cNvSpPr/>
          <p:nvPr/>
        </p:nvSpPr>
        <p:spPr>
          <a:xfrm rot="20604352">
            <a:off x="1547495" y="185864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6" name="Ellipse 185"/>
          <p:cNvSpPr/>
          <p:nvPr/>
        </p:nvSpPr>
        <p:spPr>
          <a:xfrm rot="20604352">
            <a:off x="1701800" y="185991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7" name="Ellipse 186"/>
          <p:cNvSpPr/>
          <p:nvPr/>
        </p:nvSpPr>
        <p:spPr>
          <a:xfrm rot="20604352">
            <a:off x="1856105" y="1859280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8" name="Ellipse 187"/>
          <p:cNvSpPr/>
          <p:nvPr/>
        </p:nvSpPr>
        <p:spPr>
          <a:xfrm rot="20604352">
            <a:off x="2010410" y="186118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9" name="Ellipse 188"/>
          <p:cNvSpPr/>
          <p:nvPr/>
        </p:nvSpPr>
        <p:spPr>
          <a:xfrm rot="20604352">
            <a:off x="1386840" y="2010410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0" name="Ellipse 189"/>
          <p:cNvSpPr/>
          <p:nvPr/>
        </p:nvSpPr>
        <p:spPr>
          <a:xfrm rot="20604352">
            <a:off x="1547495" y="2010410"/>
            <a:ext cx="73660" cy="73660"/>
          </a:xfrm>
          <a:prstGeom prst="ellipse">
            <a:avLst/>
          </a:prstGeom>
          <a:solidFill>
            <a:srgbClr val="149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1" name="Ellipse 190"/>
          <p:cNvSpPr/>
          <p:nvPr/>
        </p:nvSpPr>
        <p:spPr>
          <a:xfrm rot="20604352">
            <a:off x="1701800" y="2010410"/>
            <a:ext cx="73660" cy="73660"/>
          </a:xfrm>
          <a:prstGeom prst="ellipse">
            <a:avLst/>
          </a:prstGeom>
          <a:solidFill>
            <a:srgbClr val="149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2" name="Ellipse 191"/>
          <p:cNvSpPr/>
          <p:nvPr/>
        </p:nvSpPr>
        <p:spPr>
          <a:xfrm rot="20604352">
            <a:off x="1856105" y="2010410"/>
            <a:ext cx="73660" cy="73660"/>
          </a:xfrm>
          <a:prstGeom prst="ellipse">
            <a:avLst/>
          </a:prstGeom>
          <a:solidFill>
            <a:srgbClr val="149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3" name="Ellipse 192"/>
          <p:cNvSpPr/>
          <p:nvPr/>
        </p:nvSpPr>
        <p:spPr>
          <a:xfrm rot="20604352">
            <a:off x="2164715" y="186118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4" name="Ellipse 193"/>
          <p:cNvSpPr/>
          <p:nvPr/>
        </p:nvSpPr>
        <p:spPr>
          <a:xfrm rot="20604352">
            <a:off x="2010410" y="2010410"/>
            <a:ext cx="73660" cy="73660"/>
          </a:xfrm>
          <a:prstGeom prst="ellipse">
            <a:avLst/>
          </a:prstGeom>
          <a:solidFill>
            <a:srgbClr val="149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5" name="Ellipse 194"/>
          <p:cNvSpPr/>
          <p:nvPr/>
        </p:nvSpPr>
        <p:spPr>
          <a:xfrm rot="20604352">
            <a:off x="1231265" y="2010410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96" name="Ellipse 195"/>
          <p:cNvSpPr/>
          <p:nvPr/>
        </p:nvSpPr>
        <p:spPr>
          <a:xfrm rot="20604352">
            <a:off x="1069975" y="2009775"/>
            <a:ext cx="73660" cy="73660"/>
          </a:xfrm>
          <a:prstGeom prst="ellipse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3073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74" name="Rectangle 5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9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5223" y="682202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0855631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13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8"/>
          <p:cNvSpPr/>
          <p:nvPr/>
        </p:nvSpPr>
        <p:spPr>
          <a:xfrm>
            <a:off x="3379539" y="584050"/>
            <a:ext cx="706755" cy="775970"/>
          </a:xfrm>
          <a:custGeom>
            <a:avLst/>
            <a:gdLst>
              <a:gd name="connsiteX0" fmla="*/ 0 w 1475105"/>
              <a:gd name="connsiteY0" fmla="*/ 0 h 775970"/>
              <a:gd name="connsiteX1" fmla="*/ 1475105 w 1475105"/>
              <a:gd name="connsiteY1" fmla="*/ 0 h 775970"/>
              <a:gd name="connsiteX2" fmla="*/ 1475105 w 1475105"/>
              <a:gd name="connsiteY2" fmla="*/ 775970 h 775970"/>
              <a:gd name="connsiteX3" fmla="*/ 0 w 1475105"/>
              <a:gd name="connsiteY3" fmla="*/ 775970 h 775970"/>
              <a:gd name="connsiteX4" fmla="*/ 0 w 1475105"/>
              <a:gd name="connsiteY4" fmla="*/ 0 h 775970"/>
              <a:gd name="connsiteX0" fmla="*/ 0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0 w 1475105"/>
              <a:gd name="connsiteY4" fmla="*/ 0 h 775970"/>
              <a:gd name="connsiteX0" fmla="*/ 172529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172529 w 1475105"/>
              <a:gd name="connsiteY4" fmla="*/ 0 h 775970"/>
              <a:gd name="connsiteX0" fmla="*/ 362310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362310 w 1475105"/>
              <a:gd name="connsiteY4" fmla="*/ 0 h 775970"/>
              <a:gd name="connsiteX0" fmla="*/ 293299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293299 w 1475105"/>
              <a:gd name="connsiteY4" fmla="*/ 0 h 775970"/>
              <a:gd name="connsiteX0" fmla="*/ 345057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345057 w 1475105"/>
              <a:gd name="connsiteY4" fmla="*/ 0 h 775970"/>
              <a:gd name="connsiteX0" fmla="*/ 345057 w 1302576"/>
              <a:gd name="connsiteY0" fmla="*/ 0 h 775970"/>
              <a:gd name="connsiteX1" fmla="*/ 1302576 w 1302576"/>
              <a:gd name="connsiteY1" fmla="*/ 0 h 775970"/>
              <a:gd name="connsiteX2" fmla="*/ 1129665 w 1302576"/>
              <a:gd name="connsiteY2" fmla="*/ 775970 h 775970"/>
              <a:gd name="connsiteX3" fmla="*/ 0 w 1302576"/>
              <a:gd name="connsiteY3" fmla="*/ 775970 h 775970"/>
              <a:gd name="connsiteX4" fmla="*/ 345057 w 1302576"/>
              <a:gd name="connsiteY4" fmla="*/ 0 h 775970"/>
              <a:gd name="connsiteX0" fmla="*/ 845514 w 1302576"/>
              <a:gd name="connsiteY0" fmla="*/ 51758 h 775970"/>
              <a:gd name="connsiteX1" fmla="*/ 1302576 w 1302576"/>
              <a:gd name="connsiteY1" fmla="*/ 0 h 775970"/>
              <a:gd name="connsiteX2" fmla="*/ 1129665 w 1302576"/>
              <a:gd name="connsiteY2" fmla="*/ 775970 h 775970"/>
              <a:gd name="connsiteX3" fmla="*/ 0 w 1302576"/>
              <a:gd name="connsiteY3" fmla="*/ 775970 h 775970"/>
              <a:gd name="connsiteX4" fmla="*/ 845514 w 1302576"/>
              <a:gd name="connsiteY4" fmla="*/ 51758 h 775970"/>
              <a:gd name="connsiteX0" fmla="*/ 250204 w 707266"/>
              <a:gd name="connsiteY0" fmla="*/ 51758 h 775970"/>
              <a:gd name="connsiteX1" fmla="*/ 707266 w 707266"/>
              <a:gd name="connsiteY1" fmla="*/ 0 h 775970"/>
              <a:gd name="connsiteX2" fmla="*/ 534355 w 707266"/>
              <a:gd name="connsiteY2" fmla="*/ 775970 h 775970"/>
              <a:gd name="connsiteX3" fmla="*/ 0 w 707266"/>
              <a:gd name="connsiteY3" fmla="*/ 775970 h 775970"/>
              <a:gd name="connsiteX4" fmla="*/ 250204 w 707266"/>
              <a:gd name="connsiteY4" fmla="*/ 51758 h 775970"/>
              <a:gd name="connsiteX0" fmla="*/ 250204 w 707266"/>
              <a:gd name="connsiteY0" fmla="*/ 51758 h 775970"/>
              <a:gd name="connsiteX1" fmla="*/ 707266 w 707266"/>
              <a:gd name="connsiteY1" fmla="*/ 0 h 775970"/>
              <a:gd name="connsiteX2" fmla="*/ 534355 w 707266"/>
              <a:gd name="connsiteY2" fmla="*/ 775970 h 775970"/>
              <a:gd name="connsiteX3" fmla="*/ 0 w 707266"/>
              <a:gd name="connsiteY3" fmla="*/ 698332 h 775970"/>
              <a:gd name="connsiteX4" fmla="*/ 250204 w 707266"/>
              <a:gd name="connsiteY4" fmla="*/ 51758 h 77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66" h="775970">
                <a:moveTo>
                  <a:pt x="250204" y="51758"/>
                </a:moveTo>
                <a:lnTo>
                  <a:pt x="707266" y="0"/>
                </a:lnTo>
                <a:lnTo>
                  <a:pt x="534355" y="775970"/>
                </a:lnTo>
                <a:lnTo>
                  <a:pt x="0" y="698332"/>
                </a:lnTo>
                <a:lnTo>
                  <a:pt x="250204" y="51758"/>
                </a:lnTo>
                <a:close/>
              </a:path>
            </a:pathLst>
          </a:custGeom>
          <a:gradFill flip="none" rotWithShape="1">
            <a:gsLst>
              <a:gs pos="0">
                <a:srgbClr val="000F2E"/>
              </a:gs>
              <a:gs pos="37000">
                <a:srgbClr val="92082F"/>
              </a:gs>
              <a:gs pos="64000">
                <a:srgbClr val="FE1239"/>
              </a:gs>
            </a:gsLst>
            <a:lin ang="2400000" scaled="0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2" name="Rectangle 8"/>
          <p:cNvSpPr/>
          <p:nvPr/>
        </p:nvSpPr>
        <p:spPr>
          <a:xfrm>
            <a:off x="1435439" y="3748017"/>
            <a:ext cx="706755" cy="775970"/>
          </a:xfrm>
          <a:custGeom>
            <a:avLst/>
            <a:gdLst>
              <a:gd name="connsiteX0" fmla="*/ 0 w 1475105"/>
              <a:gd name="connsiteY0" fmla="*/ 0 h 775970"/>
              <a:gd name="connsiteX1" fmla="*/ 1475105 w 1475105"/>
              <a:gd name="connsiteY1" fmla="*/ 0 h 775970"/>
              <a:gd name="connsiteX2" fmla="*/ 1475105 w 1475105"/>
              <a:gd name="connsiteY2" fmla="*/ 775970 h 775970"/>
              <a:gd name="connsiteX3" fmla="*/ 0 w 1475105"/>
              <a:gd name="connsiteY3" fmla="*/ 775970 h 775970"/>
              <a:gd name="connsiteX4" fmla="*/ 0 w 1475105"/>
              <a:gd name="connsiteY4" fmla="*/ 0 h 775970"/>
              <a:gd name="connsiteX0" fmla="*/ 0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0 w 1475105"/>
              <a:gd name="connsiteY4" fmla="*/ 0 h 775970"/>
              <a:gd name="connsiteX0" fmla="*/ 172529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172529 w 1475105"/>
              <a:gd name="connsiteY4" fmla="*/ 0 h 775970"/>
              <a:gd name="connsiteX0" fmla="*/ 362310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362310 w 1475105"/>
              <a:gd name="connsiteY4" fmla="*/ 0 h 775970"/>
              <a:gd name="connsiteX0" fmla="*/ 293299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293299 w 1475105"/>
              <a:gd name="connsiteY4" fmla="*/ 0 h 775970"/>
              <a:gd name="connsiteX0" fmla="*/ 345057 w 1475105"/>
              <a:gd name="connsiteY0" fmla="*/ 0 h 775970"/>
              <a:gd name="connsiteX1" fmla="*/ 1475105 w 1475105"/>
              <a:gd name="connsiteY1" fmla="*/ 0 h 775970"/>
              <a:gd name="connsiteX2" fmla="*/ 1129665 w 1475105"/>
              <a:gd name="connsiteY2" fmla="*/ 775970 h 775970"/>
              <a:gd name="connsiteX3" fmla="*/ 0 w 1475105"/>
              <a:gd name="connsiteY3" fmla="*/ 775970 h 775970"/>
              <a:gd name="connsiteX4" fmla="*/ 345057 w 1475105"/>
              <a:gd name="connsiteY4" fmla="*/ 0 h 775970"/>
              <a:gd name="connsiteX0" fmla="*/ 345057 w 1302576"/>
              <a:gd name="connsiteY0" fmla="*/ 0 h 775970"/>
              <a:gd name="connsiteX1" fmla="*/ 1302576 w 1302576"/>
              <a:gd name="connsiteY1" fmla="*/ 0 h 775970"/>
              <a:gd name="connsiteX2" fmla="*/ 1129665 w 1302576"/>
              <a:gd name="connsiteY2" fmla="*/ 775970 h 775970"/>
              <a:gd name="connsiteX3" fmla="*/ 0 w 1302576"/>
              <a:gd name="connsiteY3" fmla="*/ 775970 h 775970"/>
              <a:gd name="connsiteX4" fmla="*/ 345057 w 1302576"/>
              <a:gd name="connsiteY4" fmla="*/ 0 h 775970"/>
              <a:gd name="connsiteX0" fmla="*/ 845514 w 1302576"/>
              <a:gd name="connsiteY0" fmla="*/ 51758 h 775970"/>
              <a:gd name="connsiteX1" fmla="*/ 1302576 w 1302576"/>
              <a:gd name="connsiteY1" fmla="*/ 0 h 775970"/>
              <a:gd name="connsiteX2" fmla="*/ 1129665 w 1302576"/>
              <a:gd name="connsiteY2" fmla="*/ 775970 h 775970"/>
              <a:gd name="connsiteX3" fmla="*/ 0 w 1302576"/>
              <a:gd name="connsiteY3" fmla="*/ 775970 h 775970"/>
              <a:gd name="connsiteX4" fmla="*/ 845514 w 1302576"/>
              <a:gd name="connsiteY4" fmla="*/ 51758 h 775970"/>
              <a:gd name="connsiteX0" fmla="*/ 250204 w 707266"/>
              <a:gd name="connsiteY0" fmla="*/ 51758 h 775970"/>
              <a:gd name="connsiteX1" fmla="*/ 707266 w 707266"/>
              <a:gd name="connsiteY1" fmla="*/ 0 h 775970"/>
              <a:gd name="connsiteX2" fmla="*/ 534355 w 707266"/>
              <a:gd name="connsiteY2" fmla="*/ 775970 h 775970"/>
              <a:gd name="connsiteX3" fmla="*/ 0 w 707266"/>
              <a:gd name="connsiteY3" fmla="*/ 775970 h 775970"/>
              <a:gd name="connsiteX4" fmla="*/ 250204 w 707266"/>
              <a:gd name="connsiteY4" fmla="*/ 51758 h 775970"/>
              <a:gd name="connsiteX0" fmla="*/ 250204 w 707266"/>
              <a:gd name="connsiteY0" fmla="*/ 51758 h 775970"/>
              <a:gd name="connsiteX1" fmla="*/ 707266 w 707266"/>
              <a:gd name="connsiteY1" fmla="*/ 0 h 775970"/>
              <a:gd name="connsiteX2" fmla="*/ 534355 w 707266"/>
              <a:gd name="connsiteY2" fmla="*/ 775970 h 775970"/>
              <a:gd name="connsiteX3" fmla="*/ 0 w 707266"/>
              <a:gd name="connsiteY3" fmla="*/ 698332 h 775970"/>
              <a:gd name="connsiteX4" fmla="*/ 250204 w 707266"/>
              <a:gd name="connsiteY4" fmla="*/ 51758 h 77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66" h="775970">
                <a:moveTo>
                  <a:pt x="250204" y="51758"/>
                </a:moveTo>
                <a:lnTo>
                  <a:pt x="707266" y="0"/>
                </a:lnTo>
                <a:lnTo>
                  <a:pt x="534355" y="775970"/>
                </a:lnTo>
                <a:lnTo>
                  <a:pt x="0" y="698332"/>
                </a:lnTo>
                <a:lnTo>
                  <a:pt x="250204" y="51758"/>
                </a:lnTo>
                <a:close/>
              </a:path>
            </a:pathLst>
          </a:custGeom>
          <a:gradFill flip="none" rotWithShape="1">
            <a:gsLst>
              <a:gs pos="0">
                <a:srgbClr val="000F2E"/>
              </a:gs>
              <a:gs pos="37000">
                <a:srgbClr val="92082F"/>
              </a:gs>
              <a:gs pos="64000">
                <a:srgbClr val="FE1239"/>
              </a:gs>
            </a:gsLst>
            <a:lin ang="2400000" scaled="0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73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3030" y="546792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4487940" y="2544784"/>
            <a:ext cx="4572000" cy="11310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المحور الثاني</a:t>
            </a: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الجوانب الابتكارية</a:t>
            </a:r>
            <a:endParaRPr lang="fr-FR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</p:txBody>
      </p:sp>
      <p:pic>
        <p:nvPicPr>
          <p:cNvPr id="74" name="Picture 7872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81" y="814741"/>
            <a:ext cx="779145" cy="94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57">
            <a:extLst>
              <a:ext uri="{FF2B5EF4-FFF2-40B4-BE49-F238E27FC236}">
                <a16:creationId xmlns="" xmlns:a16="http://schemas.microsoft.com/office/drawing/2014/main" id="{747D008C-E5EE-48EE-9647-8A10EC7E2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3484" y="1283505"/>
            <a:ext cx="2619375" cy="2688489"/>
          </a:xfrm>
          <a:prstGeom prst="roundRect">
            <a:avLst>
              <a:gd name="adj" fmla="val 1820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5" name="Picture 7872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046" y="604092"/>
            <a:ext cx="1768168" cy="1823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8465705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14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2820302" y="1223728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1593937" y="3056053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70" name="Picture 735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504" y="256883"/>
            <a:ext cx="3290193" cy="43469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489502" y="1270802"/>
            <a:ext cx="2340604" cy="20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المحور الثالث</a:t>
            </a:r>
          </a:p>
          <a:p>
            <a:pPr algn="ctr" rtl="1">
              <a:lnSpc>
                <a:spcPct val="200000"/>
              </a:lnSpc>
            </a:pPr>
            <a:r>
              <a:rPr lang="ar-DZ" sz="20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mohammad bold art 1" pitchFamily="2" charset="-78"/>
              </a:rPr>
              <a:t>التحليل  الاستراتيجي </a:t>
            </a:r>
            <a:endParaRPr lang="fr-FR" sz="2000" dirty="0">
              <a:cs typeface="mohammad bold art 1" pitchFamily="2" charset="-78"/>
            </a:endParaRPr>
          </a:p>
          <a:p>
            <a:pPr algn="ctr" rtl="1">
              <a:lnSpc>
                <a:spcPct val="200000"/>
              </a:lnSpc>
            </a:pPr>
            <a:r>
              <a:rPr lang="ar-DZ" sz="20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mohammad bold art 1" pitchFamily="2" charset="-78"/>
              </a:rPr>
              <a:t>للسوق</a:t>
            </a:r>
            <a:endParaRPr lang="fr-FR" sz="2000" dirty="0">
              <a:cs typeface="mohammad bold art 1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0"/>
              </a:spcAft>
            </a:pPr>
            <a:endParaRPr lang="fr-FR" sz="800" dirty="0"/>
          </a:p>
        </p:txBody>
      </p:sp>
      <p:pic>
        <p:nvPicPr>
          <p:cNvPr id="73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9082" y="706151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5023736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15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1498600" y="3361837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2864264" y="1242897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70" name="Picture 7396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572" y="252793"/>
            <a:ext cx="3356891" cy="4632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433758" y="1352885"/>
            <a:ext cx="25226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المحور الرابع </a:t>
            </a: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endParaRPr lang="ar-DZ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خطة الإنتاج والتنظيم</a:t>
            </a:r>
            <a:endParaRPr lang="fr-FR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>
              <a:lnSpc>
                <a:spcPct val="200000"/>
              </a:lnSpc>
            </a:pPr>
            <a:endParaRPr lang="fr-FR" dirty="0">
              <a:cs typeface="mohammad bold art 1" pitchFamily="2" charset="-78"/>
            </a:endParaRPr>
          </a:p>
        </p:txBody>
      </p:sp>
      <p:pic>
        <p:nvPicPr>
          <p:cNvPr id="73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4726" y="716213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421963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16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2826781" y="1257617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1508847" y="3274930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70" name="Picture 747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375" y="234036"/>
            <a:ext cx="3384376" cy="458865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ZoneTexte 72"/>
          <p:cNvSpPr txBox="1"/>
          <p:nvPr/>
        </p:nvSpPr>
        <p:spPr>
          <a:xfrm>
            <a:off x="5433758" y="1352885"/>
            <a:ext cx="25226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المحور الخامس</a:t>
            </a: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endParaRPr lang="ar-DZ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الخطة المالية</a:t>
            </a:r>
            <a:endParaRPr lang="fr-FR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>
              <a:lnSpc>
                <a:spcPct val="200000"/>
              </a:lnSpc>
            </a:pPr>
            <a:endParaRPr lang="fr-FR" dirty="0">
              <a:cs typeface="mohammad bold art 1" pitchFamily="2" charset="-78"/>
            </a:endParaRPr>
          </a:p>
        </p:txBody>
      </p:sp>
      <p:pic>
        <p:nvPicPr>
          <p:cNvPr id="74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4289" y="715212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14252355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17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1510506" y="3334514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2785563" y="1272142"/>
            <a:ext cx="1187450" cy="1187450"/>
          </a:xfrm>
          <a:prstGeom prst="rect">
            <a:avLst/>
          </a:prstGeom>
          <a:solidFill>
            <a:srgbClr val="F90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70" name="Picture 7497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730" y="271976"/>
            <a:ext cx="3247422" cy="45939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ZoneTexte 72"/>
          <p:cNvSpPr txBox="1"/>
          <p:nvPr/>
        </p:nvSpPr>
        <p:spPr>
          <a:xfrm>
            <a:off x="5433758" y="1352885"/>
            <a:ext cx="25226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المحور السادس</a:t>
            </a: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endParaRPr lang="ar-DZ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 rtl="1">
              <a:lnSpc>
                <a:spcPct val="200000"/>
              </a:lnSpc>
              <a:spcAft>
                <a:spcPts val="0"/>
              </a:spcAft>
            </a:pPr>
            <a:r>
              <a:rPr lang="ar-DZ" sz="2000" dirty="0">
                <a:gradFill>
                  <a:gsLst>
                    <a:gs pos="39000">
                      <a:srgbClr val="000F2E"/>
                    </a:gs>
                    <a:gs pos="62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18 Khebrat Musamim"/>
                <a:ea typeface="Times New Roman" panose="02020603050405020304" pitchFamily="18" charset="0"/>
                <a:cs typeface="mohammad bold art 1" pitchFamily="2" charset="-78"/>
              </a:rPr>
              <a:t>النموذج الاولي التجريبي</a:t>
            </a:r>
            <a:endParaRPr lang="fr-FR" sz="2000" dirty="0">
              <a:gradFill>
                <a:gsLst>
                  <a:gs pos="39000">
                    <a:srgbClr val="000F2E"/>
                  </a:gs>
                  <a:gs pos="62000">
                    <a:srgbClr val="92082F"/>
                  </a:gs>
                  <a:gs pos="100000">
                    <a:srgbClr val="FE1239"/>
                  </a:gs>
                </a:gsLst>
                <a:lin ang="1200000" scaled="0"/>
              </a:gra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18 Khebrat Musamim"/>
              <a:ea typeface="Times New Roman" panose="02020603050405020304" pitchFamily="18" charset="0"/>
              <a:cs typeface="mohammad bold art 1" pitchFamily="2" charset="-78"/>
            </a:endParaRPr>
          </a:p>
          <a:p>
            <a:pPr algn="ctr">
              <a:lnSpc>
                <a:spcPct val="200000"/>
              </a:lnSpc>
            </a:pPr>
            <a:endParaRPr lang="fr-FR" dirty="0">
              <a:cs typeface="mohammad bold art 1" pitchFamily="2" charset="-78"/>
            </a:endParaRPr>
          </a:p>
        </p:txBody>
      </p:sp>
      <p:pic>
        <p:nvPicPr>
          <p:cNvPr id="74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913" y="695744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53356862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07899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9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2662506" y="155016"/>
            <a:ext cx="3772253" cy="824776"/>
            <a:chOff x="-450434" y="17355"/>
            <a:chExt cx="5673173" cy="108945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2" name="Group 4"/>
            <p:cNvGrpSpPr>
              <a:grpSpLocks/>
            </p:cNvGrpSpPr>
            <p:nvPr/>
          </p:nvGrpSpPr>
          <p:grpSpPr bwMode="auto">
            <a:xfrm>
              <a:off x="-450434" y="17355"/>
              <a:ext cx="5673173" cy="673664"/>
              <a:chOff x="-450492" y="17355"/>
              <a:chExt cx="5673905" cy="673664"/>
            </a:xfrm>
          </p:grpSpPr>
          <p:sp>
            <p:nvSpPr>
              <p:cNvPr id="54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1999" cy="673664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55" name="AutoShape 3"/>
              <p:cNvSpPr>
                <a:spLocks noChangeArrowheads="1"/>
              </p:cNvSpPr>
              <p:nvPr/>
            </p:nvSpPr>
            <p:spPr bwMode="auto">
              <a:xfrm>
                <a:off x="-450492" y="88900"/>
                <a:ext cx="5673905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rgbClr val="5D7373"/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587973" y="90448"/>
              <a:ext cx="3599793" cy="101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2000" dirty="0">
                  <a:ln w="0"/>
                  <a:solidFill>
                    <a:srgbClr val="FFFF00"/>
                  </a:solidFill>
                  <a:cs typeface="mohammad bold art 1" pitchFamily="2" charset="-78"/>
                </a:rPr>
                <a:t>الدعائم البيداغوجية</a:t>
              </a: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</p:txBody>
        </p:sp>
      </p:grpSp>
      <p:sp>
        <p:nvSpPr>
          <p:cNvPr id="93" name="AutoShape 207"/>
          <p:cNvSpPr>
            <a:spLocks noChangeArrowheads="1"/>
          </p:cNvSpPr>
          <p:nvPr/>
        </p:nvSpPr>
        <p:spPr bwMode="auto">
          <a:xfrm>
            <a:off x="4896035" y="2857496"/>
            <a:ext cx="2285597" cy="2484649"/>
          </a:xfrm>
          <a:prstGeom prst="roundRect">
            <a:avLst>
              <a:gd name="adj" fmla="val 7572"/>
            </a:avLst>
          </a:prstGeom>
          <a:noFill/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478" y="859583"/>
            <a:ext cx="5419834" cy="1680937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62118" y="1260096"/>
            <a:ext cx="5280911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كما قامت </a:t>
            </a: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اللجنة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 أيضا :</a:t>
            </a:r>
          </a:p>
          <a:p>
            <a:pPr algn="ctr" rtl="1">
              <a:lnSpc>
                <a:spcPct val="150000"/>
              </a:lnSpc>
            </a:pPr>
            <a:endParaRPr lang="fr-FR" dirty="0"/>
          </a:p>
        </p:txBody>
      </p:sp>
      <p:sp>
        <p:nvSpPr>
          <p:cNvPr id="46" name="AutoShape 207"/>
          <p:cNvSpPr>
            <a:spLocks noChangeArrowheads="1"/>
          </p:cNvSpPr>
          <p:nvPr/>
        </p:nvSpPr>
        <p:spPr bwMode="auto">
          <a:xfrm>
            <a:off x="1922888" y="2857500"/>
            <a:ext cx="2472236" cy="2509599"/>
          </a:xfrm>
          <a:prstGeom prst="roundRect">
            <a:avLst>
              <a:gd name="adj" fmla="val 7572"/>
            </a:avLst>
          </a:prstGeom>
          <a:noFill/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04047" y="2949897"/>
            <a:ext cx="197805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1700" dirty="0">
                <a:solidFill>
                  <a:srgbClr val="0070C0"/>
                </a:solidFill>
                <a:cs typeface="mohammad bold art 1" pitchFamily="2" charset="-78"/>
              </a:rPr>
              <a:t>صياغة وتحضير قالب لطريقة إعداد مذكرة في شكل ملف وورد يسهل الطباعة المباشرة وكذا التعديل عليه</a:t>
            </a:r>
            <a:endParaRPr lang="fr-FR" sz="1700" dirty="0">
              <a:solidFill>
                <a:srgbClr val="0070C0"/>
              </a:solidFill>
              <a:cs typeface="mohammad bold art 1" pitchFamily="2" charset="-78"/>
            </a:endParaRPr>
          </a:p>
        </p:txBody>
      </p:sp>
      <p:sp>
        <p:nvSpPr>
          <p:cNvPr id="12" name="Ruban courbé vers le haut 11"/>
          <p:cNvSpPr/>
          <p:nvPr/>
        </p:nvSpPr>
        <p:spPr>
          <a:xfrm>
            <a:off x="5240070" y="2577192"/>
            <a:ext cx="1400164" cy="451668"/>
          </a:xfrm>
          <a:prstGeom prst="ellipseRibbon2">
            <a:avLst>
              <a:gd name="adj1" fmla="val 25000"/>
              <a:gd name="adj2" fmla="val 59765"/>
              <a:gd name="adj3" fmla="val 125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665938" y="2540520"/>
            <a:ext cx="63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>
                <a:solidFill>
                  <a:srgbClr val="FC1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ohammad bold art 1" pitchFamily="2" charset="-78"/>
              </a:rPr>
              <a:t>ثانيا</a:t>
            </a:r>
            <a:endParaRPr lang="fr-FR" b="1" dirty="0">
              <a:solidFill>
                <a:srgbClr val="FC17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ohammad bold art 1" pitchFamily="2" charset="-78"/>
            </a:endParaRPr>
          </a:p>
        </p:txBody>
      </p:sp>
      <p:pic>
        <p:nvPicPr>
          <p:cNvPr id="2052" name="Picture 4" descr="Word template - Etsy Fran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365" y="3028860"/>
            <a:ext cx="2239924" cy="2204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999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93" grpId="0" animBg="1"/>
      <p:bldP spid="43" grpId="0" animBg="1"/>
      <p:bldP spid="4" grpId="0"/>
      <p:bldP spid="46" grpId="0" animBg="1"/>
      <p:bldP spid="7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576A-880E-4FB9-89A8-EEC9CD05E8AF}" type="slidenum">
              <a:rPr lang="ar-DZ" smtClean="0"/>
              <a:pPr/>
              <a:t>19</a:t>
            </a:fld>
            <a:endParaRPr lang="ar-DZ"/>
          </a:p>
        </p:txBody>
      </p:sp>
      <p:sp>
        <p:nvSpPr>
          <p:cNvPr id="8" name="Rectangle à coins arrondis 7"/>
          <p:cNvSpPr/>
          <p:nvPr/>
        </p:nvSpPr>
        <p:spPr>
          <a:xfrm>
            <a:off x="467544" y="156708"/>
            <a:ext cx="3977530" cy="4824536"/>
          </a:xfrm>
          <a:prstGeom prst="roundRect">
            <a:avLst>
              <a:gd name="adj" fmla="val 8553"/>
            </a:avLst>
          </a:prstGeom>
          <a:solidFill>
            <a:srgbClr val="FF0000"/>
          </a:solidFill>
          <a:ln>
            <a:noFill/>
          </a:ln>
          <a:effectLst>
            <a:outerShdw blurRad="254000" dist="88900" dir="9600000" algn="tr" rotWithShape="0">
              <a:prstClr val="black">
                <a:alpha val="8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effectLst>
                <a:outerShdw blurRad="825500" dist="673100" dir="9420000" algn="ctr" rotWithShape="0">
                  <a:schemeClr val="bg1">
                    <a:lumMod val="75000"/>
                    <a:alpha val="90000"/>
                  </a:schemeClr>
                </a:outerShdw>
              </a:effectLst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716016" y="156708"/>
            <a:ext cx="3977530" cy="4824536"/>
          </a:xfrm>
          <a:prstGeom prst="roundRect">
            <a:avLst>
              <a:gd name="adj" fmla="val 8283"/>
            </a:avLst>
          </a:prstGeom>
          <a:solidFill>
            <a:srgbClr val="00B050"/>
          </a:solidFill>
          <a:ln>
            <a:noFill/>
          </a:ln>
          <a:effectLst>
            <a:outerShdw blurRad="127000" dist="152400" dir="2700000" algn="tl" rotWithShape="0">
              <a:schemeClr val="tx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770605" y="432184"/>
            <a:ext cx="3384376" cy="424847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ar-DZ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يتكون النموذج</a:t>
            </a:r>
          </a:p>
          <a:p>
            <a:pPr algn="ctr">
              <a:lnSpc>
                <a:spcPct val="200000"/>
              </a:lnSpc>
            </a:pPr>
            <a:r>
              <a:rPr lang="fr-FR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TEMPLATE</a:t>
            </a:r>
            <a:r>
              <a:rPr lang="ar-DZ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ar-DZ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من 13صفحة يملأ </a:t>
            </a:r>
          </a:p>
          <a:p>
            <a:pPr algn="ctr">
              <a:lnSpc>
                <a:spcPct val="200000"/>
              </a:lnSpc>
            </a:pPr>
            <a:r>
              <a:rPr lang="ar-DZ" dirty="0">
                <a:gradFill>
                  <a:gsLst>
                    <a:gs pos="1000">
                      <a:srgbClr val="000F2E"/>
                    </a:gs>
                    <a:gs pos="30000">
                      <a:srgbClr val="92082F"/>
                    </a:gs>
                    <a:gs pos="100000">
                      <a:srgbClr val="FE1239"/>
                    </a:gs>
                  </a:gsLst>
                  <a:lin ang="1200000" scaled="0"/>
                </a:gradFill>
                <a:uFill>
                  <a:solidFill>
                    <a:srgbClr val="F9012A"/>
                  </a:solidFill>
                </a:uFill>
                <a:latin typeface="Urdu Typesetting" panose="03020402040406030203" pitchFamily="66" charset="-78"/>
                <a:ea typeface="Calibri" panose="020F0502020204030204" pitchFamily="34" charset="0"/>
                <a:cs typeface="mohammad bold art 1" pitchFamily="2" charset="-78"/>
              </a:rPr>
              <a:t>وينسخ مباشرة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993862" y="444740"/>
            <a:ext cx="338437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878203" y="70296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4064256" y="70296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4165026" y="72581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65086" y="77644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881891" y="103472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Ellipse 50"/>
          <p:cNvSpPr/>
          <p:nvPr/>
        </p:nvSpPr>
        <p:spPr>
          <a:xfrm>
            <a:off x="4067944" y="103472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4168714" y="105758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4168774" y="110821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885579" y="136648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4071632" y="136648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4172402" y="138934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4172462" y="143997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889267" y="169824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/>
          <p:cNvSpPr/>
          <p:nvPr/>
        </p:nvSpPr>
        <p:spPr>
          <a:xfrm>
            <a:off x="4075320" y="169824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59"/>
          <p:cNvSpPr/>
          <p:nvPr/>
        </p:nvSpPr>
        <p:spPr>
          <a:xfrm>
            <a:off x="4176090" y="172110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4176150" y="177173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892955" y="203000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4079008" y="203000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4179778" y="205286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179838" y="210349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896643" y="236177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082696" y="236177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183466" y="238462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83526" y="243525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/>
          <p:cNvSpPr/>
          <p:nvPr/>
        </p:nvSpPr>
        <p:spPr>
          <a:xfrm>
            <a:off x="4881891" y="269090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Ellipse 111"/>
          <p:cNvSpPr/>
          <p:nvPr/>
        </p:nvSpPr>
        <p:spPr>
          <a:xfrm>
            <a:off x="4067944" y="269090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4168714" y="271376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4168774" y="276439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4894523" y="3020042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/>
          <p:cNvSpPr/>
          <p:nvPr/>
        </p:nvSpPr>
        <p:spPr>
          <a:xfrm>
            <a:off x="4080576" y="3020042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4181346" y="3042901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/>
          <p:cNvSpPr/>
          <p:nvPr/>
        </p:nvSpPr>
        <p:spPr>
          <a:xfrm>
            <a:off x="4181406" y="3093530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4881891" y="3338978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Ellipse 135"/>
          <p:cNvSpPr/>
          <p:nvPr/>
        </p:nvSpPr>
        <p:spPr>
          <a:xfrm>
            <a:off x="4067944" y="3338978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7" name="Rectangle 136"/>
          <p:cNvSpPr/>
          <p:nvPr/>
        </p:nvSpPr>
        <p:spPr>
          <a:xfrm>
            <a:off x="4168714" y="3361837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/>
          <p:cNvSpPr/>
          <p:nvPr/>
        </p:nvSpPr>
        <p:spPr>
          <a:xfrm>
            <a:off x="4168774" y="3412466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869259" y="3657914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0" name="Ellipse 139"/>
          <p:cNvSpPr/>
          <p:nvPr/>
        </p:nvSpPr>
        <p:spPr>
          <a:xfrm>
            <a:off x="4055312" y="3657914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/>
          <p:cNvSpPr/>
          <p:nvPr/>
        </p:nvSpPr>
        <p:spPr>
          <a:xfrm>
            <a:off x="4156082" y="3680773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/>
          <p:cNvSpPr/>
          <p:nvPr/>
        </p:nvSpPr>
        <p:spPr>
          <a:xfrm>
            <a:off x="4156142" y="3731402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4856627" y="3976850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4" name="Ellipse 143"/>
          <p:cNvSpPr/>
          <p:nvPr/>
        </p:nvSpPr>
        <p:spPr>
          <a:xfrm>
            <a:off x="4042680" y="3976850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Rectangle 144"/>
          <p:cNvSpPr/>
          <p:nvPr/>
        </p:nvSpPr>
        <p:spPr>
          <a:xfrm>
            <a:off x="4143450" y="3999709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/>
          <p:cNvSpPr/>
          <p:nvPr/>
        </p:nvSpPr>
        <p:spPr>
          <a:xfrm>
            <a:off x="4143510" y="4050338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4843995" y="4295786"/>
            <a:ext cx="18153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Ellipse 147"/>
          <p:cNvSpPr/>
          <p:nvPr/>
        </p:nvSpPr>
        <p:spPr>
          <a:xfrm>
            <a:off x="4030048" y="4295786"/>
            <a:ext cx="167783" cy="16659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9" name="Rectangle 148"/>
          <p:cNvSpPr/>
          <p:nvPr/>
        </p:nvSpPr>
        <p:spPr>
          <a:xfrm>
            <a:off x="4130818" y="4318645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 149"/>
          <p:cNvSpPr/>
          <p:nvPr/>
        </p:nvSpPr>
        <p:spPr>
          <a:xfrm>
            <a:off x="4130878" y="4369274"/>
            <a:ext cx="793941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04800" sx="102000" sy="102000" algn="ctr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2813696" y="3067103"/>
            <a:ext cx="1151790" cy="8016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927027" y="702960"/>
            <a:ext cx="315192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الجمهورية الجزائرية الديمقراطية الشعبية</a:t>
            </a:r>
            <a:endParaRPr lang="fr-F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SA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وزارة التعليم العالي و البحث العلمي</a:t>
            </a:r>
            <a:endParaRPr lang="ar-DZ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DZ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جامعة ...........</a:t>
            </a:r>
          </a:p>
          <a:p>
            <a:pPr algn="ctr" rtl="1"/>
            <a:endParaRPr lang="ar-DZ" sz="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 rtl="1"/>
            <a:endParaRPr lang="ar-DZ" sz="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 rtl="1"/>
            <a:endParaRPr lang="ar-DZ" sz="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ar-DZ" sz="900" b="1" dirty="0"/>
              <a:t>عنوان المشروع:</a:t>
            </a:r>
            <a:endParaRPr lang="fr-FR" sz="900" dirty="0"/>
          </a:p>
          <a:p>
            <a:pPr algn="r" rtl="1"/>
            <a:endParaRPr lang="ar-DZ" sz="800" dirty="0">
              <a:solidFill>
                <a:srgbClr val="0070C0"/>
              </a:solidFill>
            </a:endParaRPr>
          </a:p>
          <a:p>
            <a:pPr algn="r" rtl="1"/>
            <a:endParaRPr lang="fr-FR" sz="800" dirty="0">
              <a:solidFill>
                <a:srgbClr val="0070C0"/>
              </a:solidFill>
            </a:endParaRPr>
          </a:p>
          <a:p>
            <a:pPr algn="ctr" rtl="1"/>
            <a:r>
              <a:rPr lang="ar-DZ" sz="900" b="1" dirty="0"/>
              <a:t>...........................................................................</a:t>
            </a:r>
          </a:p>
          <a:p>
            <a:pPr algn="ctr" rtl="1"/>
            <a:endParaRPr lang="fr-FR" sz="900" dirty="0"/>
          </a:p>
          <a:p>
            <a:pPr algn="ctr" rtl="1"/>
            <a:r>
              <a:rPr lang="ar-DZ" sz="900" b="1" dirty="0"/>
              <a:t>مشروع لنيل شهادة مؤسسة ناشئة في اطار القرار الوزاري 1275</a:t>
            </a:r>
          </a:p>
          <a:p>
            <a:pPr algn="ctr" rtl="1"/>
            <a:endParaRPr lang="ar-DZ" sz="900" b="1" dirty="0"/>
          </a:p>
          <a:p>
            <a:pPr algn="ctr" rtl="1"/>
            <a:endParaRPr lang="ar-DZ" sz="900" b="1" dirty="0"/>
          </a:p>
          <a:p>
            <a:pPr algn="ctr" rtl="1"/>
            <a:endParaRPr lang="ar-DZ" sz="900" b="1" dirty="0"/>
          </a:p>
          <a:p>
            <a:endParaRPr lang="fr-FR" sz="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 rtl="1"/>
            <a:endParaRPr lang="fr-F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fr-FR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34562" y="3169643"/>
            <a:ext cx="11273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sz="1050" b="1" dirty="0"/>
              <a:t> الاسم التجاري</a:t>
            </a:r>
          </a:p>
          <a:p>
            <a:pPr algn="r" rtl="1"/>
            <a:endParaRPr lang="ar-DZ" sz="1050" b="1" dirty="0"/>
          </a:p>
          <a:p>
            <a:pPr algn="ctr" rtl="1"/>
            <a:r>
              <a:rPr lang="ar-DZ" sz="1050" b="1" dirty="0"/>
              <a:t>...................</a:t>
            </a:r>
            <a:endParaRPr lang="fr-FR" sz="1050" dirty="0"/>
          </a:p>
        </p:txBody>
      </p:sp>
      <p:sp>
        <p:nvSpPr>
          <p:cNvPr id="70" name="Rectangle à coins arrondis 69"/>
          <p:cNvSpPr/>
          <p:nvPr/>
        </p:nvSpPr>
        <p:spPr>
          <a:xfrm>
            <a:off x="1051893" y="3057362"/>
            <a:ext cx="1511727" cy="8016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/>
          <p:cNvSpPr txBox="1"/>
          <p:nvPr/>
        </p:nvSpPr>
        <p:spPr>
          <a:xfrm>
            <a:off x="1160045" y="3126551"/>
            <a:ext cx="14704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sz="1050" b="1" dirty="0"/>
              <a:t>صورة العلامة التجارية</a:t>
            </a:r>
          </a:p>
          <a:p>
            <a:pPr algn="r" rtl="1"/>
            <a:endParaRPr lang="ar-DZ" sz="105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714542" y="4143444"/>
            <a:ext cx="1489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1050" dirty="0"/>
              <a:t>السنة الجامعية 2023/2022</a:t>
            </a:r>
            <a:endParaRPr lang="fr-FR" sz="1050" dirty="0"/>
          </a:p>
        </p:txBody>
      </p:sp>
      <p:sp>
        <p:nvSpPr>
          <p:cNvPr id="7" name="ZoneTexte 6"/>
          <p:cNvSpPr txBox="1"/>
          <p:nvPr/>
        </p:nvSpPr>
        <p:spPr>
          <a:xfrm>
            <a:off x="1196746" y="1278083"/>
            <a:ext cx="2845934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lang="ar-DZ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الخط: </a:t>
            </a:r>
            <a:r>
              <a:rPr lang="en-US" sz="900" b="1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Sakkal</a:t>
            </a:r>
            <a:r>
              <a:rPr lang="en-US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900" b="1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majalla</a:t>
            </a:r>
            <a:r>
              <a:rPr lang="ar-DZ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، حجم الخط</a:t>
            </a:r>
            <a:r>
              <a:rPr lang="fr-FR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14</a:t>
            </a:r>
            <a:r>
              <a:rPr lang="ar-DZ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، تباعد أسطر</a:t>
            </a:r>
            <a:r>
              <a:rPr lang="en-US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1</a:t>
            </a:r>
            <a:r>
              <a:rPr lang="ar-DZ" sz="9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 سم)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27736" y="1798951"/>
            <a:ext cx="3013711" cy="2539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DZ" sz="1050" b="1" dirty="0">
                <a:solidFill>
                  <a:srgbClr val="0070C0"/>
                </a:solidFill>
              </a:rPr>
              <a:t>الخط: </a:t>
            </a:r>
            <a:r>
              <a:rPr lang="en-US" sz="800" b="1" dirty="0" err="1">
                <a:solidFill>
                  <a:srgbClr val="0070C0"/>
                </a:solidFill>
              </a:rPr>
              <a:t>Sakkal</a:t>
            </a:r>
            <a:r>
              <a:rPr lang="en-US" sz="800" b="1" dirty="0">
                <a:solidFill>
                  <a:srgbClr val="0070C0"/>
                </a:solidFill>
              </a:rPr>
              <a:t> </a:t>
            </a:r>
            <a:r>
              <a:rPr lang="en-US" sz="800" b="1" dirty="0" err="1">
                <a:solidFill>
                  <a:srgbClr val="0070C0"/>
                </a:solidFill>
              </a:rPr>
              <a:t>majalla</a:t>
            </a:r>
            <a:r>
              <a:rPr lang="ar-DZ" sz="1050" b="1" dirty="0">
                <a:solidFill>
                  <a:srgbClr val="0070C0"/>
                </a:solidFill>
              </a:rPr>
              <a:t>حجم الخط</a:t>
            </a:r>
            <a:r>
              <a:rPr lang="fr-FR" sz="1050" b="1" dirty="0">
                <a:solidFill>
                  <a:srgbClr val="0070C0"/>
                </a:solidFill>
              </a:rPr>
              <a:t>16</a:t>
            </a:r>
            <a:r>
              <a:rPr lang="ar-DZ" sz="1050" b="1" dirty="0">
                <a:solidFill>
                  <a:srgbClr val="0070C0"/>
                </a:solidFill>
              </a:rPr>
              <a:t>، ت5 تباعد أسطر</a:t>
            </a:r>
            <a:r>
              <a:rPr lang="en-US" sz="1050" b="1" dirty="0">
                <a:solidFill>
                  <a:srgbClr val="0070C0"/>
                </a:solidFill>
              </a:rPr>
              <a:t>1,15</a:t>
            </a:r>
            <a:r>
              <a:rPr lang="ar-DZ" sz="1050" b="1" dirty="0">
                <a:solidFill>
                  <a:srgbClr val="0070C0"/>
                </a:solidFill>
              </a:rPr>
              <a:t> سم</a:t>
            </a:r>
            <a:r>
              <a:rPr lang="ar-DZ" sz="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72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9342" y="553117"/>
            <a:ext cx="792089" cy="657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3" name="Picture 6">
            <a:extLst>
              <a:ext uri="{FF2B5EF4-FFF2-40B4-BE49-F238E27FC236}">
                <a16:creationId xmlns="" xmlns:a16="http://schemas.microsoft.com/office/drawing/2014/main" id="{6608F37E-97B4-4135-8305-B42494D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4199" y="570410"/>
            <a:ext cx="483465" cy="487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45061054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07899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9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800292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634183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581615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5320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2662506" y="155016"/>
            <a:ext cx="3772253" cy="824776"/>
            <a:chOff x="-450434" y="17355"/>
            <a:chExt cx="5673173" cy="108945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2" name="Group 4"/>
            <p:cNvGrpSpPr>
              <a:grpSpLocks/>
            </p:cNvGrpSpPr>
            <p:nvPr/>
          </p:nvGrpSpPr>
          <p:grpSpPr bwMode="auto">
            <a:xfrm>
              <a:off x="-450434" y="17355"/>
              <a:ext cx="5673173" cy="673664"/>
              <a:chOff x="-450492" y="17355"/>
              <a:chExt cx="5673905" cy="673664"/>
            </a:xfrm>
          </p:grpSpPr>
          <p:sp>
            <p:nvSpPr>
              <p:cNvPr id="54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1999" cy="673664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55" name="AutoShape 3"/>
              <p:cNvSpPr>
                <a:spLocks noChangeArrowheads="1"/>
              </p:cNvSpPr>
              <p:nvPr/>
            </p:nvSpPr>
            <p:spPr bwMode="auto">
              <a:xfrm>
                <a:off x="-450492" y="88900"/>
                <a:ext cx="5673905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rgbClr val="5D7373"/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3" name="Rectangle 13"/>
            <p:cNvSpPr>
              <a:spLocks noChangeArrowheads="1"/>
            </p:cNvSpPr>
            <p:nvPr/>
          </p:nvSpPr>
          <p:spPr bwMode="auto">
            <a:xfrm>
              <a:off x="587973" y="90448"/>
              <a:ext cx="3599793" cy="101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2000" dirty="0">
                  <a:ln w="0"/>
                  <a:solidFill>
                    <a:srgbClr val="FFFF00"/>
                  </a:solidFill>
                  <a:cs typeface="mohammad bold art 1" pitchFamily="2" charset="-78"/>
                </a:rPr>
                <a:t>الدعائم البيداغوجية</a:t>
              </a: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  <a:p>
              <a:pPr algn="ctr">
                <a:buNone/>
              </a:pPr>
              <a:endParaRPr lang="fr-FR" sz="2000" dirty="0">
                <a:ln w="0"/>
                <a:solidFill>
                  <a:srgbClr val="FFFF00"/>
                </a:solidFill>
                <a:cs typeface="mohammad bold art 1" pitchFamily="2" charset="-78"/>
              </a:endParaRPr>
            </a:p>
          </p:txBody>
        </p:sp>
      </p:grpSp>
      <p:sp>
        <p:nvSpPr>
          <p:cNvPr id="93" name="AutoShape 207"/>
          <p:cNvSpPr>
            <a:spLocks noChangeArrowheads="1"/>
          </p:cNvSpPr>
          <p:nvPr/>
        </p:nvSpPr>
        <p:spPr bwMode="auto">
          <a:xfrm>
            <a:off x="2267744" y="2857497"/>
            <a:ext cx="4716524" cy="2164110"/>
          </a:xfrm>
          <a:prstGeom prst="roundRect">
            <a:avLst>
              <a:gd name="adj" fmla="val 7572"/>
            </a:avLst>
          </a:prstGeom>
          <a:noFill/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478" y="859584"/>
            <a:ext cx="5419834" cy="1410664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44253" y="1323560"/>
            <a:ext cx="52809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كما قامت اللجنة ايضا: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412203" y="2614491"/>
            <a:ext cx="4464496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endParaRPr lang="ar-DZ" dirty="0">
              <a:solidFill>
                <a:srgbClr val="00B0F0"/>
              </a:solidFill>
              <a:cs typeface="mohammad bold art 1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dirty="0" err="1">
                <a:solidFill>
                  <a:srgbClr val="00B0F0"/>
                </a:solidFill>
                <a:cs typeface="mohammad bold art 1" pitchFamily="2" charset="-78"/>
              </a:rPr>
              <a:t>إعدادوتحضير</a:t>
            </a: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 برامج تكوين متخصصة </a:t>
            </a:r>
            <a:r>
              <a:rPr lang="ar-SA" dirty="0" err="1">
                <a:solidFill>
                  <a:srgbClr val="00B0F0"/>
                </a:solidFill>
                <a:cs typeface="mohammad bold art 1" pitchFamily="2" charset="-78"/>
              </a:rPr>
              <a:t>موحدةلمرافقة</a:t>
            </a:r>
            <a:r>
              <a:rPr lang="ar-DZ" dirty="0">
                <a:solidFill>
                  <a:srgbClr val="00B0F0"/>
                </a:solidFill>
                <a:cs typeface="mohammad bold art 1" pitchFamily="2" charset="-78"/>
              </a:rPr>
              <a:t> الطلبة المنخرطين في القرار الوزاري رقم 1275</a:t>
            </a:r>
            <a:r>
              <a:rPr lang="ar-SA" dirty="0">
                <a:solidFill>
                  <a:srgbClr val="00B0F0"/>
                </a:solidFill>
                <a:cs typeface="mohammad bold art 1" pitchFamily="2" charset="-78"/>
              </a:rPr>
              <a:t>. من طرف أعضاء اللجنة وخبراء معتمدين في الميدان </a:t>
            </a:r>
            <a:endParaRPr lang="fr-FR" dirty="0">
              <a:solidFill>
                <a:srgbClr val="00B0F0"/>
              </a:solidFill>
              <a:cs typeface="mohammad bold art 1" pitchFamily="2" charset="-78"/>
            </a:endParaRPr>
          </a:p>
        </p:txBody>
      </p:sp>
      <p:sp>
        <p:nvSpPr>
          <p:cNvPr id="12" name="Ruban courbé vers le haut 11"/>
          <p:cNvSpPr/>
          <p:nvPr/>
        </p:nvSpPr>
        <p:spPr>
          <a:xfrm>
            <a:off x="3831324" y="2637453"/>
            <a:ext cx="1874658" cy="451668"/>
          </a:xfrm>
          <a:prstGeom prst="ellipseRibbon2">
            <a:avLst>
              <a:gd name="adj1" fmla="val 25000"/>
              <a:gd name="adj2" fmla="val 59765"/>
              <a:gd name="adj3" fmla="val 125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371453" y="2551036"/>
            <a:ext cx="7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b="1" dirty="0">
                <a:solidFill>
                  <a:srgbClr val="FC1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ohammad bold art 1" pitchFamily="2" charset="-78"/>
              </a:rPr>
              <a:t>ثالثا</a:t>
            </a:r>
            <a:endParaRPr lang="fr-FR" b="1" dirty="0">
              <a:solidFill>
                <a:srgbClr val="FC17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ohammad bold art 1" pitchFamily="2" charset="-78"/>
            </a:endParaRPr>
          </a:p>
        </p:txBody>
      </p:sp>
      <p:sp>
        <p:nvSpPr>
          <p:cNvPr id="44" name="Rectangle 13"/>
          <p:cNvSpPr>
            <a:spLocks noChangeArrowheads="1"/>
          </p:cNvSpPr>
          <p:nvPr/>
        </p:nvSpPr>
        <p:spPr bwMode="auto">
          <a:xfrm>
            <a:off x="1453041" y="5388813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99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4 0.00027 L 1.08125 0.00027 " pathEditMode="relative" rAng="0" ptsTypes="AA">
                                      <p:cBhvr>
                                        <p:cTn id="54" dur="2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93" grpId="0" animBg="1"/>
      <p:bldP spid="43" grpId="0" animBg="1"/>
      <p:bldP spid="4" grpId="0"/>
      <p:bldP spid="7" grpId="0"/>
      <p:bldP spid="12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10439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1464179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7172926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7120359" y="2544488"/>
            <a:ext cx="1521019" cy="62601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  <a:p>
            <a:pPr algn="ctr"/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16831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8382394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254711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22622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62780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546108" y="2675296"/>
            <a:ext cx="1472929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النموذج الأولي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3"/>
          <p:cNvGrpSpPr>
            <a:grpSpLocks/>
          </p:cNvGrpSpPr>
          <p:nvPr/>
        </p:nvGrpSpPr>
        <p:grpSpPr bwMode="auto">
          <a:xfrm>
            <a:off x="2610286" y="257160"/>
            <a:ext cx="3559190" cy="510000"/>
            <a:chOff x="-616631" y="17355"/>
            <a:chExt cx="6009009" cy="6736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4" name="Group 4"/>
            <p:cNvGrpSpPr>
              <a:grpSpLocks/>
            </p:cNvGrpSpPr>
            <p:nvPr/>
          </p:nvGrpSpPr>
          <p:grpSpPr bwMode="auto">
            <a:xfrm>
              <a:off x="-616631" y="17355"/>
              <a:ext cx="6009009" cy="673664"/>
              <a:chOff x="-616711" y="17355"/>
              <a:chExt cx="6009785" cy="673664"/>
            </a:xfrm>
          </p:grpSpPr>
          <p:sp>
            <p:nvSpPr>
              <p:cNvPr id="4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D7373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47" name="AutoShape 3"/>
              <p:cNvSpPr>
                <a:spLocks noChangeArrowheads="1"/>
              </p:cNvSpPr>
              <p:nvPr/>
            </p:nvSpPr>
            <p:spPr bwMode="auto">
              <a:xfrm>
                <a:off x="-616711" y="88900"/>
                <a:ext cx="6009785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chemeClr val="bg1">
                      <a:lumMod val="9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-588040" y="90448"/>
              <a:ext cx="5951833" cy="50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5D7373"/>
                  </a:solidFill>
                  <a:cs typeface="mohammad bold art 1" pitchFamily="2" charset="-78"/>
                </a:rPr>
                <a:t>البرنامج التكويني لتدريب المدربين</a:t>
              </a:r>
            </a:p>
          </p:txBody>
        </p:sp>
      </p:grpSp>
      <p:sp>
        <p:nvSpPr>
          <p:cNvPr id="67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626" y="1043961"/>
            <a:ext cx="5605306" cy="3845839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701716" y="1248346"/>
            <a:ext cx="54181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 (Training of </a:t>
            </a:r>
            <a:r>
              <a:rPr lang="fr-F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Trainers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ctr" rtl="1">
              <a:lnSpc>
                <a:spcPct val="200000"/>
              </a:lnSpc>
            </a:pP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يهدف هذا البرنامج إلى إشراك </a:t>
            </a:r>
            <a:r>
              <a:rPr lang="ar-SA" sz="1600" b="1" dirty="0">
                <a:solidFill>
                  <a:srgbClr val="FFC000"/>
                </a:solidFill>
                <a:cs typeface="mohammad bold art 1" pitchFamily="2" charset="-78"/>
              </a:rPr>
              <a:t>المدربين والخبراء الرئيسيين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في تكوين وتدريب </a:t>
            </a:r>
            <a:r>
              <a:rPr lang="ar-SA" sz="1600" dirty="0">
                <a:solidFill>
                  <a:srgbClr val="002060"/>
                </a:solidFill>
                <a:cs typeface="mohammad bold art 1" pitchFamily="2" charset="-78"/>
              </a:rPr>
              <a:t>المدربين الجدد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الأقل خبرة وكذا توحيد نمط التكوين على المستوى الوطني في إطار القرار الوزاري 1275 والمهارات المطلوبة لتجسيده، كما أنه يسمح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ببناء مجموعة من المدربين الأكفاء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الذين يمكنهم بعد ذلك تعليم المادة لأشخاص آخرين.</a:t>
            </a:r>
            <a:endParaRPr lang="fr-FR" sz="1600" dirty="0"/>
          </a:p>
        </p:txBody>
      </p:sp>
      <p:sp>
        <p:nvSpPr>
          <p:cNvPr id="69" name="Rectangle 13"/>
          <p:cNvSpPr>
            <a:spLocks noChangeArrowheads="1"/>
          </p:cNvSpPr>
          <p:nvPr/>
        </p:nvSpPr>
        <p:spPr bwMode="auto">
          <a:xfrm>
            <a:off x="1453041" y="5388813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7427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4 0.00027 L 1.08125 0.00027 " pathEditMode="relative" rAng="0" ptsTypes="AA">
                                      <p:cBhvr>
                                        <p:cTn id="34" dur="2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67" grpId="0" animBg="1"/>
      <p:bldP spid="68" grpId="0"/>
      <p:bldP spid="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10439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1464179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7172926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7120357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16831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1843638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679346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6590233" y="2698377"/>
            <a:ext cx="1833604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901531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726445" y="2675296"/>
            <a:ext cx="1833604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الإنجازات المحققة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AutoShape 207"/>
          <p:cNvSpPr>
            <a:spLocks noChangeArrowheads="1"/>
          </p:cNvSpPr>
          <p:nvPr/>
        </p:nvSpPr>
        <p:spPr bwMode="auto">
          <a:xfrm rot="10800000">
            <a:off x="990758" y="427233"/>
            <a:ext cx="5747597" cy="5143250"/>
          </a:xfrm>
          <a:prstGeom prst="roundRect">
            <a:avLst>
              <a:gd name="adj" fmla="val 2982"/>
            </a:avLst>
          </a:prstGeom>
          <a:noFill/>
          <a:ln w="25400">
            <a:gradFill>
              <a:gsLst>
                <a:gs pos="0">
                  <a:srgbClr val="92D05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/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63" name="Group 3"/>
          <p:cNvGrpSpPr>
            <a:grpSpLocks/>
          </p:cNvGrpSpPr>
          <p:nvPr/>
        </p:nvGrpSpPr>
        <p:grpSpPr bwMode="auto">
          <a:xfrm>
            <a:off x="1574027" y="183823"/>
            <a:ext cx="4616002" cy="510000"/>
            <a:chOff x="-616631" y="17355"/>
            <a:chExt cx="6009009" cy="6736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4" name="Group 4"/>
            <p:cNvGrpSpPr>
              <a:grpSpLocks/>
            </p:cNvGrpSpPr>
            <p:nvPr/>
          </p:nvGrpSpPr>
          <p:grpSpPr bwMode="auto">
            <a:xfrm>
              <a:off x="-616631" y="17355"/>
              <a:ext cx="6009009" cy="673664"/>
              <a:chOff x="-616711" y="17355"/>
              <a:chExt cx="6009785" cy="673664"/>
            </a:xfrm>
          </p:grpSpPr>
          <p:sp>
            <p:nvSpPr>
              <p:cNvPr id="6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2D050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-616711" y="88900"/>
                <a:ext cx="6009785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chemeClr val="bg1">
                      <a:lumMod val="9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65" name="Rectangle 13"/>
            <p:cNvSpPr>
              <a:spLocks noChangeArrowheads="1"/>
            </p:cNvSpPr>
            <p:nvPr/>
          </p:nvSpPr>
          <p:spPr bwMode="auto">
            <a:xfrm>
              <a:off x="-278136" y="90448"/>
              <a:ext cx="5332074" cy="50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92D050"/>
                  </a:solidFill>
                  <a:cs typeface="mohammad bold art 1" pitchFamily="2" charset="-78"/>
                </a:rPr>
                <a:t>البرنامج التكويني لمخطط نموذج الأعمال</a:t>
              </a:r>
            </a:p>
          </p:txBody>
        </p:sp>
      </p:grpSp>
      <p:sp>
        <p:nvSpPr>
          <p:cNvPr id="50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622" y="913284"/>
            <a:ext cx="5605306" cy="3845839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1062640" y="1132282"/>
            <a:ext cx="54959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 	</a:t>
            </a:r>
            <a:r>
              <a:rPr lang="fr-FR" sz="1600" dirty="0">
                <a:solidFill>
                  <a:srgbClr val="FF0000"/>
                </a:solidFill>
                <a:cs typeface="mohammad bold art 1" pitchFamily="2" charset="-78"/>
              </a:rPr>
              <a:t>  </a:t>
            </a:r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     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BMC (Business Model </a:t>
            </a:r>
            <a:r>
              <a:rPr lang="fr-F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 </a:t>
            </a:r>
            <a:endParaRPr lang="fr-FR" sz="1600" dirty="0">
              <a:solidFill>
                <a:srgbClr val="00B0F0"/>
              </a:solidFill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هذا البرنامج يسمح بتمكين الطلبة المنخرطين في مشروع 1275 شهادة-مؤسسة ناشئة، شهادة- براءة اختراع من شرح مشاريعهم وتقديمها في شكل </a:t>
            </a:r>
            <a:r>
              <a:rPr lang="ar-SA" sz="1600" dirty="0">
                <a:solidFill>
                  <a:srgbClr val="FF0000"/>
                </a:solidFill>
                <a:cs typeface="mohammad bold art 1" pitchFamily="2" charset="-78"/>
              </a:rPr>
              <a:t>جدول من تسعة خانات أساسية لنموذج أعمالهم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. مما يسمح لهم بدراسة الجدوى الاقتصادية والتجارية للمشروع المبتكر.</a:t>
            </a:r>
            <a:endParaRPr lang="fr-FR" sz="1600" dirty="0"/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560185" y="5442515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88725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3 0.00028 L 1.08125 0.00028 " pathEditMode="relative" rAng="0" ptsTypes="AA">
                                      <p:cBhvr>
                                        <p:cTn id="37" dur="2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62" grpId="0" animBg="1"/>
      <p:bldP spid="50" grpId="0" animBg="1"/>
      <p:bldP spid="51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10439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18258" y="2682987"/>
            <a:ext cx="2053216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الدعائم البيداغوجية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1464179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7172926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7120357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16831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1843638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679346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6590233" y="2698377"/>
            <a:ext cx="1833604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مخطط نموذج الأعمال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-8765862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-12875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-364488" y="2675296"/>
            <a:ext cx="1857650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الابداعي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94088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726445" y="2675296"/>
            <a:ext cx="1833604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الإنجازات المحققة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AutoShape 207"/>
          <p:cNvSpPr>
            <a:spLocks noChangeArrowheads="1"/>
          </p:cNvSpPr>
          <p:nvPr/>
        </p:nvSpPr>
        <p:spPr bwMode="auto">
          <a:xfrm rot="10800000">
            <a:off x="990758" y="427233"/>
            <a:ext cx="5747597" cy="5143250"/>
          </a:xfrm>
          <a:prstGeom prst="roundRect">
            <a:avLst>
              <a:gd name="adj" fmla="val 2982"/>
            </a:avLst>
          </a:prstGeom>
          <a:noFill/>
          <a:ln w="25400">
            <a:gradFill>
              <a:gsLst>
                <a:gs pos="0">
                  <a:srgbClr val="92D05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/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560185" y="5442515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  <p:grpSp>
        <p:nvGrpSpPr>
          <p:cNvPr id="153" name="Group 3"/>
          <p:cNvGrpSpPr>
            <a:grpSpLocks/>
          </p:cNvGrpSpPr>
          <p:nvPr/>
        </p:nvGrpSpPr>
        <p:grpSpPr bwMode="auto">
          <a:xfrm>
            <a:off x="1835998" y="114726"/>
            <a:ext cx="4224233" cy="510000"/>
            <a:chOff x="-510293" y="17355"/>
            <a:chExt cx="5796335" cy="6736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54" name="Group 4"/>
            <p:cNvGrpSpPr>
              <a:grpSpLocks/>
            </p:cNvGrpSpPr>
            <p:nvPr/>
          </p:nvGrpSpPr>
          <p:grpSpPr bwMode="auto">
            <a:xfrm>
              <a:off x="-274260" y="17355"/>
              <a:ext cx="5289233" cy="673664"/>
              <a:chOff x="-274295" y="17355"/>
              <a:chExt cx="5289915" cy="673664"/>
            </a:xfrm>
          </p:grpSpPr>
          <p:sp>
            <p:nvSpPr>
              <p:cNvPr id="156" name="AutoShape 3"/>
              <p:cNvSpPr>
                <a:spLocks noChangeArrowheads="1"/>
              </p:cNvSpPr>
              <p:nvPr/>
            </p:nvSpPr>
            <p:spPr bwMode="auto">
              <a:xfrm>
                <a:off x="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52CBBE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prstClr val="black"/>
                  </a:solidFill>
                  <a:ea typeface="宋体" pitchFamily="2" charset="-122"/>
                </a:endParaRPr>
              </a:p>
            </p:txBody>
          </p:sp>
          <p:sp>
            <p:nvSpPr>
              <p:cNvPr id="157" name="AutoShape 3"/>
              <p:cNvSpPr>
                <a:spLocks noChangeArrowheads="1"/>
              </p:cNvSpPr>
              <p:nvPr/>
            </p:nvSpPr>
            <p:spPr bwMode="auto">
              <a:xfrm>
                <a:off x="-274295" y="89044"/>
                <a:ext cx="5289915" cy="541337"/>
              </a:xfrm>
              <a:prstGeom prst="roundRect">
                <a:avLst>
                  <a:gd name="adj" fmla="val 26284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rgbClr val="44546A"/>
                  </a:solidFill>
                </a:endParaRPr>
              </a:p>
            </p:txBody>
          </p:sp>
        </p:grpSp>
        <p:sp>
          <p:nvSpPr>
            <p:cNvPr id="155" name="Rectangle 13"/>
            <p:cNvSpPr>
              <a:spLocks noChangeArrowheads="1"/>
            </p:cNvSpPr>
            <p:nvPr/>
          </p:nvSpPr>
          <p:spPr bwMode="auto">
            <a:xfrm>
              <a:off x="-510293" y="90448"/>
              <a:ext cx="5796335" cy="44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ar-DZ" sz="1600" dirty="0">
                  <a:ln w="0"/>
                  <a:solidFill>
                    <a:srgbClr val="52CBBE"/>
                  </a:solidFill>
                  <a:cs typeface="mohammad bold art 1" pitchFamily="2" charset="-78"/>
                </a:rPr>
                <a:t>يتكون نموذج مخطط العمل من تسعة عناصر رئيسة:</a:t>
              </a:r>
            </a:p>
          </p:txBody>
        </p:sp>
      </p:grpSp>
      <p:pic>
        <p:nvPicPr>
          <p:cNvPr id="15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58518"/>
            <a:ext cx="5664994" cy="4226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" name="Rectangle à coins arrondis 158"/>
          <p:cNvSpPr/>
          <p:nvPr/>
        </p:nvSpPr>
        <p:spPr>
          <a:xfrm>
            <a:off x="5631201" y="1327130"/>
            <a:ext cx="917306" cy="203579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/>
          </a:p>
        </p:txBody>
      </p:sp>
      <p:sp>
        <p:nvSpPr>
          <p:cNvPr id="160" name="Rectangle à coins arrondis 159"/>
          <p:cNvSpPr/>
          <p:nvPr/>
        </p:nvSpPr>
        <p:spPr>
          <a:xfrm>
            <a:off x="3422732" y="1342814"/>
            <a:ext cx="917306" cy="1989513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1" name="Rectangle à coins arrondis 160"/>
          <p:cNvSpPr/>
          <p:nvPr/>
        </p:nvSpPr>
        <p:spPr>
          <a:xfrm>
            <a:off x="4543367" y="1325237"/>
            <a:ext cx="917306" cy="101233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2" name="Rectangle à coins arrondis 161"/>
          <p:cNvSpPr/>
          <p:nvPr/>
        </p:nvSpPr>
        <p:spPr>
          <a:xfrm>
            <a:off x="1335845" y="1342814"/>
            <a:ext cx="917306" cy="198831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3" name="Rectangle à coins arrondis 162"/>
          <p:cNvSpPr/>
          <p:nvPr/>
        </p:nvSpPr>
        <p:spPr>
          <a:xfrm>
            <a:off x="4543366" y="3480180"/>
            <a:ext cx="2005141" cy="120808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4" name="Rectangle à coins arrondis 163"/>
          <p:cNvSpPr/>
          <p:nvPr/>
        </p:nvSpPr>
        <p:spPr>
          <a:xfrm>
            <a:off x="1335844" y="3437609"/>
            <a:ext cx="3102191" cy="120808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5" name="Rectangle à coins arrondis 164"/>
          <p:cNvSpPr/>
          <p:nvPr/>
        </p:nvSpPr>
        <p:spPr>
          <a:xfrm>
            <a:off x="4567355" y="2455264"/>
            <a:ext cx="917306" cy="931223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6" name="Rectangle à coins arrondis 165"/>
          <p:cNvSpPr/>
          <p:nvPr/>
        </p:nvSpPr>
        <p:spPr>
          <a:xfrm>
            <a:off x="2387881" y="1357092"/>
            <a:ext cx="917306" cy="1002765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7" name="Rectangle à coins arrondis 166"/>
          <p:cNvSpPr/>
          <p:nvPr/>
        </p:nvSpPr>
        <p:spPr>
          <a:xfrm>
            <a:off x="2387882" y="2422482"/>
            <a:ext cx="917306" cy="931223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endParaRPr lang="fr-FR">
              <a:solidFill>
                <a:schemeClr val="dk1"/>
              </a:solidFill>
            </a:endParaRPr>
          </a:p>
        </p:txBody>
      </p:sp>
      <p:sp>
        <p:nvSpPr>
          <p:cNvPr id="168" name="ZoneTexte 167"/>
          <p:cNvSpPr txBox="1"/>
          <p:nvPr/>
        </p:nvSpPr>
        <p:spPr>
          <a:xfrm>
            <a:off x="5661228" y="1371509"/>
            <a:ext cx="877920" cy="184665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sz="1600" b="1" dirty="0">
                <a:cs typeface="mohammad bold art 1" pitchFamily="2" charset="-78"/>
              </a:rPr>
              <a:t>-1- </a:t>
            </a:r>
            <a:r>
              <a:rPr lang="ar-DZ" sz="1600" dirty="0">
                <a:cs typeface="mohammad bold art 1" pitchFamily="2" charset="-78"/>
              </a:rPr>
              <a:t>شرائح العملاء</a:t>
            </a:r>
          </a:p>
          <a:p>
            <a:pPr algn="ctr"/>
            <a:endParaRPr lang="ar-DZ" dirty="0"/>
          </a:p>
          <a:p>
            <a:pPr algn="ctr">
              <a:lnSpc>
                <a:spcPct val="150000"/>
              </a:lnSpc>
            </a:pPr>
            <a:r>
              <a:rPr lang="ar-DZ" sz="1600" i="1" dirty="0">
                <a:solidFill>
                  <a:srgbClr val="FF0000"/>
                </a:solidFill>
                <a:latin typeface="Aldhabi" pitchFamily="2" charset="-78"/>
                <a:cs typeface="mohammad bold art 1" pitchFamily="2" charset="-78"/>
              </a:rPr>
              <a:t>من الذين نساعدهم</a:t>
            </a:r>
            <a:endParaRPr lang="fr-FR" sz="1600" i="1" dirty="0">
              <a:solidFill>
                <a:srgbClr val="FF0000"/>
              </a:solidFill>
              <a:latin typeface="Aldhabi" pitchFamily="2" charset="-78"/>
              <a:cs typeface="mohammad bold art 1" pitchFamily="2" charset="-78"/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3422732" y="1357092"/>
            <a:ext cx="917306" cy="179556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sz="1600" dirty="0">
                <a:cs typeface="mohammad bold art 1" pitchFamily="2" charset="-78"/>
              </a:rPr>
              <a:t>-</a:t>
            </a:r>
            <a:r>
              <a:rPr lang="ar-DZ" sz="1600" b="1" dirty="0">
                <a:cs typeface="mohammad bold art 1" pitchFamily="2" charset="-78"/>
              </a:rPr>
              <a:t>2-</a:t>
            </a:r>
          </a:p>
          <a:p>
            <a:pPr algn="ctr"/>
            <a:r>
              <a:rPr lang="ar-DZ" sz="1600" dirty="0">
                <a:cs typeface="mohammad bold art 1" pitchFamily="2" charset="-78"/>
              </a:rPr>
              <a:t>القيمة  </a:t>
            </a:r>
          </a:p>
          <a:p>
            <a:pPr algn="ctr"/>
            <a:r>
              <a:rPr lang="ar-DZ" sz="1600" dirty="0">
                <a:cs typeface="mohammad bold art 1" pitchFamily="2" charset="-78"/>
              </a:rPr>
              <a:t>المقدمة </a:t>
            </a:r>
          </a:p>
          <a:p>
            <a:pPr algn="ctr"/>
            <a:r>
              <a:rPr lang="ar-DZ" sz="1600" dirty="0">
                <a:cs typeface="mohammad bold art 1" pitchFamily="2" charset="-7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DZ" sz="1600" i="1" dirty="0">
                <a:solidFill>
                  <a:srgbClr val="FF0000"/>
                </a:solidFill>
                <a:cs typeface="mohammad bold art 1" pitchFamily="2" charset="-78"/>
              </a:rPr>
              <a:t>كيف </a:t>
            </a:r>
          </a:p>
          <a:p>
            <a:pPr algn="ctr">
              <a:lnSpc>
                <a:spcPct val="150000"/>
              </a:lnSpc>
            </a:pPr>
            <a:r>
              <a:rPr lang="ar-DZ" sz="1600" i="1" dirty="0">
                <a:solidFill>
                  <a:srgbClr val="FF0000"/>
                </a:solidFill>
                <a:cs typeface="mohammad bold art 1" pitchFamily="2" charset="-78"/>
              </a:rPr>
              <a:t>تساعد</a:t>
            </a:r>
            <a:endParaRPr lang="fr-FR" sz="1600" i="1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4548661" y="2411846"/>
            <a:ext cx="1063846" cy="96457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dirty="0">
                <a:cs typeface="mohammad bold art 1" pitchFamily="2" charset="-78"/>
              </a:rPr>
              <a:t>-</a:t>
            </a:r>
            <a:r>
              <a:rPr lang="ar-DZ" b="1" dirty="0">
                <a:cs typeface="mohammad bold art 1" pitchFamily="2" charset="-78"/>
              </a:rPr>
              <a:t>3</a:t>
            </a:r>
            <a:r>
              <a:rPr lang="ar-DZ" dirty="0">
                <a:cs typeface="mohammad bold art 1" pitchFamily="2" charset="-78"/>
              </a:rPr>
              <a:t>-</a:t>
            </a:r>
            <a:r>
              <a:rPr lang="ar-DZ" sz="1600" dirty="0">
                <a:cs typeface="mohammad bold art 1" pitchFamily="2" charset="-78"/>
              </a:rPr>
              <a:t> القنوات</a:t>
            </a:r>
          </a:p>
          <a:p>
            <a:pPr algn="ctr"/>
            <a:r>
              <a:rPr lang="ar-DZ" sz="1200" dirty="0">
                <a:solidFill>
                  <a:srgbClr val="FF0000"/>
                </a:solidFill>
                <a:cs typeface="mohammad bold art 1" pitchFamily="2" charset="-78"/>
              </a:rPr>
              <a:t>كيف يعرفونك</a:t>
            </a:r>
            <a:endParaRPr lang="fr-FR" sz="12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4494688" y="1277733"/>
            <a:ext cx="1022638" cy="103874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dirty="0"/>
              <a:t>-</a:t>
            </a:r>
            <a:r>
              <a:rPr lang="ar-DZ" b="1" dirty="0"/>
              <a:t>4- </a:t>
            </a:r>
          </a:p>
          <a:p>
            <a:pPr algn="ctr"/>
            <a:r>
              <a:rPr lang="ar-DZ" sz="1600" dirty="0">
                <a:cs typeface="mohammad bold art 1" pitchFamily="2" charset="-78"/>
              </a:rPr>
              <a:t>العلاقة </a:t>
            </a:r>
          </a:p>
          <a:p>
            <a:pPr algn="ctr"/>
            <a:r>
              <a:rPr lang="ar-DZ" sz="1600" dirty="0">
                <a:cs typeface="mohammad bold art 1" pitchFamily="2" charset="-78"/>
              </a:rPr>
              <a:t>مع العملاء</a:t>
            </a:r>
          </a:p>
          <a:p>
            <a:r>
              <a:rPr lang="ar-DZ" sz="1200" dirty="0">
                <a:solidFill>
                  <a:srgbClr val="FF0000"/>
                </a:solidFill>
                <a:cs typeface="mohammad bold art 1" pitchFamily="2" charset="-78"/>
              </a:rPr>
              <a:t>كيف تتفاعل</a:t>
            </a:r>
            <a:endParaRPr lang="fr-FR" sz="12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4567354" y="3628410"/>
            <a:ext cx="1899945" cy="81068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sz="1600" dirty="0">
                <a:cs typeface="mohammad bold art 1" pitchFamily="2" charset="-78"/>
              </a:rPr>
              <a:t>-</a:t>
            </a:r>
            <a:r>
              <a:rPr lang="ar-DZ" sz="1600" b="1" dirty="0">
                <a:cs typeface="mohammad bold art 1" pitchFamily="2" charset="-78"/>
              </a:rPr>
              <a:t>5-</a:t>
            </a:r>
            <a:r>
              <a:rPr lang="ar-DZ" sz="1600" dirty="0">
                <a:cs typeface="mohammad bold art 1" pitchFamily="2" charset="-78"/>
              </a:rPr>
              <a:t> مصادر الايرادات</a:t>
            </a:r>
          </a:p>
          <a:p>
            <a:r>
              <a:rPr lang="ar-DZ" sz="1600" dirty="0">
                <a:cs typeface="mohammad bold art 1" pitchFamily="2" charset="-78"/>
              </a:rPr>
              <a:t> </a:t>
            </a:r>
          </a:p>
          <a:p>
            <a:pPr algn="ctr"/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ما تجنيه</a:t>
            </a:r>
            <a:endParaRPr lang="fr-FR" sz="16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2332582" y="2411846"/>
            <a:ext cx="1039124" cy="841462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dirty="0"/>
              <a:t>-</a:t>
            </a:r>
            <a:r>
              <a:rPr lang="ar-DZ" b="1" dirty="0">
                <a:cs typeface="mohammad bold art 1" pitchFamily="2" charset="-78"/>
              </a:rPr>
              <a:t>6-</a:t>
            </a:r>
            <a:r>
              <a:rPr lang="ar-DZ" dirty="0">
                <a:cs typeface="mohammad bold art 1" pitchFamily="2" charset="-78"/>
              </a:rPr>
              <a:t> </a:t>
            </a:r>
            <a:r>
              <a:rPr lang="ar-DZ" sz="1600" dirty="0">
                <a:cs typeface="mohammad bold art 1" pitchFamily="2" charset="-78"/>
              </a:rPr>
              <a:t>الموارد الرئيسية</a:t>
            </a:r>
          </a:p>
          <a:p>
            <a:pPr algn="ctr"/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ماذا تملك</a:t>
            </a:r>
            <a:endParaRPr lang="fr-FR" sz="16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2334364" y="1354402"/>
            <a:ext cx="1015121" cy="102612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b="1" dirty="0">
                <a:cs typeface="mohammad bold art 1" pitchFamily="2" charset="-78"/>
              </a:rPr>
              <a:t>-7- </a:t>
            </a:r>
            <a:r>
              <a:rPr lang="ar-DZ" sz="1600" dirty="0">
                <a:cs typeface="mohammad bold art 1" pitchFamily="2" charset="-78"/>
              </a:rPr>
              <a:t>الانشطة الرئيسية</a:t>
            </a:r>
            <a:endParaRPr lang="ar-DZ" dirty="0">
              <a:cs typeface="mohammad bold art 1" pitchFamily="2" charset="-78"/>
            </a:endParaRPr>
          </a:p>
          <a:p>
            <a:pPr algn="ctr"/>
            <a:r>
              <a:rPr lang="ar-DZ" sz="1200" dirty="0">
                <a:solidFill>
                  <a:srgbClr val="FF0000"/>
                </a:solidFill>
                <a:cs typeface="mohammad bold art 1" pitchFamily="2" charset="-78"/>
              </a:rPr>
              <a:t>ما تفعله</a:t>
            </a:r>
            <a:endParaRPr lang="fr-FR" sz="12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1287274" y="1371509"/>
            <a:ext cx="1051212" cy="173401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ar-DZ" b="1" dirty="0">
                <a:cs typeface="mohammad bold art 1" pitchFamily="2" charset="-78"/>
              </a:rPr>
              <a:t>-8-</a:t>
            </a:r>
          </a:p>
          <a:p>
            <a:pPr algn="ctr"/>
            <a:r>
              <a:rPr lang="ar-DZ" dirty="0">
                <a:cs typeface="mohammad bold art 1" pitchFamily="2" charset="-78"/>
              </a:rPr>
              <a:t>الشراكات الرئيسية</a:t>
            </a:r>
          </a:p>
          <a:p>
            <a:endParaRPr lang="ar-DZ" dirty="0"/>
          </a:p>
          <a:p>
            <a:pPr algn="ctr"/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 من يساعدك</a:t>
            </a:r>
            <a:endParaRPr lang="fr-FR" sz="1600" dirty="0">
              <a:solidFill>
                <a:srgbClr val="FF0000"/>
              </a:solidFill>
              <a:cs typeface="mohammad bold art 1" pitchFamily="2" charset="-78"/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1410803" y="3480180"/>
            <a:ext cx="2929235" cy="118001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ar-DZ" b="1" dirty="0">
              <a:cs typeface="mohammad bold art 1" pitchFamily="2" charset="-78"/>
            </a:endParaRPr>
          </a:p>
          <a:p>
            <a:pPr algn="ctr"/>
            <a:r>
              <a:rPr lang="ar-DZ" b="1" dirty="0">
                <a:cs typeface="mohammad bold art 1" pitchFamily="2" charset="-78"/>
              </a:rPr>
              <a:t>-9-</a:t>
            </a:r>
            <a:r>
              <a:rPr lang="ar-DZ" dirty="0">
                <a:cs typeface="mohammad bold art 1" pitchFamily="2" charset="-78"/>
              </a:rPr>
              <a:t>  هيكل التكاليف</a:t>
            </a:r>
          </a:p>
          <a:p>
            <a:r>
              <a:rPr lang="ar-DZ" dirty="0"/>
              <a:t> </a:t>
            </a:r>
          </a:p>
          <a:p>
            <a:pPr algn="ctr"/>
            <a:r>
              <a:rPr lang="ar-DZ" dirty="0">
                <a:solidFill>
                  <a:srgbClr val="FF0000"/>
                </a:solidFill>
                <a:cs typeface="mohammad bold art 1" pitchFamily="2" charset="-78"/>
              </a:rPr>
              <a:t>ما تعطيه</a:t>
            </a:r>
            <a:endParaRPr lang="fr-FR" dirty="0">
              <a:solidFill>
                <a:srgbClr val="FF0000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7644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62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674058" y="2675294"/>
            <a:ext cx="189291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التحسيس و </a:t>
            </a:r>
            <a:r>
              <a:rPr lang="ar-DZ" sz="1900" dirty="0" err="1">
                <a:ln w="0"/>
                <a:solidFill>
                  <a:srgbClr val="FAFAFA"/>
                </a:solidFill>
                <a:cs typeface="mohammad bold art 1" pitchFamily="2" charset="-78"/>
              </a:rPr>
              <a:t>التاطير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10439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96004" y="2682987"/>
            <a:ext cx="1897724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الجوانب الابتكارية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1464179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7172926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7120359" y="2682987"/>
            <a:ext cx="1521018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  <a:cs typeface="mohammad bold art 1" pitchFamily="2" charset="-78"/>
              </a:rPr>
              <a:t>تدريب المدربين</a:t>
            </a:r>
            <a:endParaRPr lang="fr-FR" dirty="0">
              <a:solidFill>
                <a:schemeClr val="bg1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16831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1843638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679346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6561378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خطة الإنتاج والتنظيم</a:t>
            </a:r>
            <a:endParaRPr lang="fr-FR" sz="16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901531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2215023" y="30593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642182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6156435" y="2675296"/>
            <a:ext cx="1916961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التفكير الإبداعي 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444663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915007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-51297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-726442" y="2675296"/>
            <a:ext cx="1833604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الإنجازات المحققة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-44471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AutoShape 207"/>
          <p:cNvSpPr>
            <a:spLocks noChangeArrowheads="1"/>
          </p:cNvSpPr>
          <p:nvPr/>
        </p:nvSpPr>
        <p:spPr bwMode="auto">
          <a:xfrm rot="10800000">
            <a:off x="753198" y="372016"/>
            <a:ext cx="5559487" cy="5715000"/>
          </a:xfrm>
          <a:prstGeom prst="roundRect">
            <a:avLst>
              <a:gd name="adj" fmla="val 2982"/>
            </a:avLst>
          </a:prstGeom>
          <a:noFill/>
          <a:ln w="25400">
            <a:gradFill>
              <a:gsLst>
                <a:gs pos="0">
                  <a:srgbClr val="7030A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/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80" name="Group 3"/>
          <p:cNvGrpSpPr>
            <a:grpSpLocks/>
          </p:cNvGrpSpPr>
          <p:nvPr/>
        </p:nvGrpSpPr>
        <p:grpSpPr bwMode="auto">
          <a:xfrm>
            <a:off x="1660841" y="128606"/>
            <a:ext cx="4063287" cy="510000"/>
            <a:chOff x="-1696399" y="17355"/>
            <a:chExt cx="8352494" cy="6736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81" name="Group 4"/>
            <p:cNvGrpSpPr>
              <a:grpSpLocks/>
            </p:cNvGrpSpPr>
            <p:nvPr/>
          </p:nvGrpSpPr>
          <p:grpSpPr bwMode="auto">
            <a:xfrm>
              <a:off x="-1467508" y="17355"/>
              <a:ext cx="7710807" cy="673664"/>
              <a:chOff x="-1467698" y="17355"/>
              <a:chExt cx="7711803" cy="673664"/>
            </a:xfrm>
          </p:grpSpPr>
          <p:sp>
            <p:nvSpPr>
              <p:cNvPr id="83" name="AutoShape 3"/>
              <p:cNvSpPr>
                <a:spLocks noChangeArrowheads="1"/>
              </p:cNvSpPr>
              <p:nvPr/>
            </p:nvSpPr>
            <p:spPr bwMode="auto">
              <a:xfrm>
                <a:off x="-51350" y="17355"/>
                <a:ext cx="4752000" cy="6736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7030A0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900">
                  <a:ea typeface="宋体" pitchFamily="2" charset="-122"/>
                </a:endParaRPr>
              </a:p>
            </p:txBody>
          </p:sp>
          <p:sp>
            <p:nvSpPr>
              <p:cNvPr id="84" name="AutoShape 3"/>
              <p:cNvSpPr>
                <a:spLocks noChangeArrowheads="1"/>
              </p:cNvSpPr>
              <p:nvPr/>
            </p:nvSpPr>
            <p:spPr bwMode="auto">
              <a:xfrm>
                <a:off x="-1467698" y="88900"/>
                <a:ext cx="7711803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50800">
                    <a:schemeClr val="bg1">
                      <a:lumMod val="9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2" name="Rectangle 13"/>
            <p:cNvSpPr>
              <a:spLocks noChangeArrowheads="1"/>
            </p:cNvSpPr>
            <p:nvPr/>
          </p:nvSpPr>
          <p:spPr bwMode="auto">
            <a:xfrm>
              <a:off x="-1696399" y="90448"/>
              <a:ext cx="8352494" cy="50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buNone/>
              </a:pPr>
              <a:r>
                <a:rPr lang="ar-DZ" sz="1900" dirty="0">
                  <a:ln w="0"/>
                  <a:solidFill>
                    <a:srgbClr val="7030A0"/>
                  </a:solidFill>
                  <a:cs typeface="mohammad bold art 1" pitchFamily="2" charset="-78"/>
                </a:rPr>
                <a:t> البرنامج التكويني التفكير الإبداعي </a:t>
              </a:r>
              <a:endParaRPr lang="fr-FR" sz="1600" dirty="0">
                <a:ln w="0"/>
                <a:solidFill>
                  <a:srgbClr val="7030A0"/>
                </a:solidFill>
                <a:cs typeface="mohammad bold art 1" pitchFamily="2" charset="-78"/>
              </a:endParaRPr>
            </a:p>
          </p:txBody>
        </p:sp>
      </p:grpSp>
      <p:sp>
        <p:nvSpPr>
          <p:cNvPr id="42" name="AutoShape 207">
            <a:extLst>
              <a:ext uri="{FF2B5EF4-FFF2-40B4-BE49-F238E27FC236}">
                <a16:creationId xmlns="" xmlns:a16="http://schemas.microsoft.com/office/drawing/2014/main" id="{0DE3411F-249B-4608-8C26-2047C3D9F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29" y="910085"/>
            <a:ext cx="5605306" cy="3845839"/>
          </a:xfrm>
          <a:prstGeom prst="roundRect">
            <a:avLst>
              <a:gd name="adj" fmla="val 17177"/>
            </a:avLst>
          </a:prstGeom>
          <a:solidFill>
            <a:schemeClr val="bg1"/>
          </a:solidFill>
          <a:ln w="25400">
            <a:gradFill>
              <a:gsLst>
                <a:gs pos="0">
                  <a:srgbClr val="FEC630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prstDash val="sysDot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81967" y="1054089"/>
            <a:ext cx="5495949" cy="297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Design </a:t>
            </a:r>
            <a:r>
              <a:rPr lang="fr-F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Thinking</a:t>
            </a:r>
            <a:r>
              <a:rPr lang="ar-DZ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600" u="sng" dirty="0">
              <a:solidFill>
                <a:srgbClr val="FF0000"/>
              </a:solidFill>
              <a:cs typeface="mohammad bold art 1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DZ" sz="1600" dirty="0">
                <a:solidFill>
                  <a:srgbClr val="00B0F0"/>
                </a:solidFill>
                <a:cs typeface="mohammad bold art 1" pitchFamily="2" charset="-78"/>
              </a:rPr>
              <a:t> 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يركز هذا البرنامج على عملية </a:t>
            </a:r>
            <a:r>
              <a:rPr lang="ar-SA" sz="1600" dirty="0">
                <a:solidFill>
                  <a:srgbClr val="FFC000"/>
                </a:solidFill>
                <a:cs typeface="mohammad bold art 1" pitchFamily="2" charset="-78"/>
              </a:rPr>
              <a:t>ا</a:t>
            </a:r>
            <a:r>
              <a:rPr lang="ar-DZ" sz="1600" dirty="0">
                <a:solidFill>
                  <a:srgbClr val="FFC000"/>
                </a:solidFill>
                <a:cs typeface="mohammad bold art 1" pitchFamily="2" charset="-78"/>
              </a:rPr>
              <a:t>لتفكير ا</a:t>
            </a:r>
            <a:r>
              <a:rPr lang="ar-SA" sz="1600" dirty="0">
                <a:solidFill>
                  <a:srgbClr val="FFC000"/>
                </a:solidFill>
                <a:cs typeface="mohammad bold art 1" pitchFamily="2" charset="-78"/>
              </a:rPr>
              <a:t>لتصميم</a:t>
            </a:r>
            <a:r>
              <a:rPr lang="ar-DZ" sz="1600" dirty="0">
                <a:solidFill>
                  <a:srgbClr val="FFC000"/>
                </a:solidFill>
                <a:cs typeface="mohammad bold art 1" pitchFamily="2" charset="-78"/>
              </a:rPr>
              <a:t>ي</a:t>
            </a:r>
            <a:r>
              <a:rPr lang="ar-SA" sz="1600" dirty="0">
                <a:solidFill>
                  <a:srgbClr val="FFC000"/>
                </a:solidFill>
                <a:cs typeface="mohammad bold art 1" pitchFamily="2" charset="-78"/>
              </a:rPr>
              <a:t>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والتي من أهم أهدافه في التعليم </a:t>
            </a:r>
            <a:r>
              <a:rPr lang="ar-SA" sz="1600" dirty="0">
                <a:solidFill>
                  <a:srgbClr val="002060"/>
                </a:solidFill>
                <a:cs typeface="mohammad bold art 1" pitchFamily="2" charset="-78"/>
              </a:rPr>
              <a:t>تنمية وعي الطالب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بكل ما يحصل حوله، وزيادة </a:t>
            </a:r>
            <a:r>
              <a:rPr lang="ar-SA" sz="1600" dirty="0">
                <a:solidFill>
                  <a:srgbClr val="FFC000"/>
                </a:solidFill>
                <a:cs typeface="mohammad bold art 1" pitchFamily="2" charset="-78"/>
              </a:rPr>
              <a:t>قدرته على ابتكار 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وسائل جديدة لحل المشكلات الواقعية ومواجهة التّحديات التي تواجهه في الواقع المعاش، وتفعيل دوره في الجامعة وفي المجتمع، وزيادة كفاءته الذهنية عن طريق تحرير ذهنه من النمطية من أجل </a:t>
            </a:r>
            <a:r>
              <a:rPr lang="ar-SA" sz="1600" dirty="0">
                <a:solidFill>
                  <a:srgbClr val="FFC000"/>
                </a:solidFill>
                <a:cs typeface="mohammad bold art 1" pitchFamily="2" charset="-78"/>
              </a:rPr>
              <a:t>إنتاج وتصور إمكانيات جديدة محتملة ومبتكرة</a:t>
            </a:r>
            <a:r>
              <a:rPr lang="ar-SA" sz="1600" dirty="0">
                <a:solidFill>
                  <a:srgbClr val="00B0F0"/>
                </a:solidFill>
                <a:cs typeface="mohammad bold art 1" pitchFamily="2" charset="-78"/>
              </a:rPr>
              <a:t>.</a:t>
            </a:r>
            <a:endParaRPr lang="fr-FR" sz="1600" dirty="0"/>
          </a:p>
        </p:txBody>
      </p:sp>
      <p:sp>
        <p:nvSpPr>
          <p:cNvPr id="44" name="Rectangle 13"/>
          <p:cNvSpPr>
            <a:spLocks noChangeArrowheads="1"/>
          </p:cNvSpPr>
          <p:nvPr/>
        </p:nvSpPr>
        <p:spPr bwMode="auto">
          <a:xfrm>
            <a:off x="179512" y="5364322"/>
            <a:ext cx="76842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rtl="1" eaLnBrk="1" hangingPunct="1">
              <a:defRPr/>
            </a:pP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ا  لجمهورية الجزائرية الديمقراطية الشعبية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 </a:t>
            </a:r>
            <a:r>
              <a:rPr lang="ar-DZ" altLang="zh-CN" sz="1100" dirty="0">
                <a:ln w="15875">
                  <a:noFill/>
                </a:ln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وزارة التعليم العالي البحث العلمي </a:t>
            </a:r>
            <a:r>
              <a:rPr lang="fr-FR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|</a:t>
            </a:r>
            <a:r>
              <a:rPr lang="ar-DZ" altLang="zh-CN" sz="1100" dirty="0">
                <a:ln w="15875">
                  <a:noFill/>
                </a:ln>
                <a:gradFill>
                  <a:gsLst>
                    <a:gs pos="100000">
                      <a:schemeClr val="tx1"/>
                    </a:gs>
                    <a:gs pos="0">
                      <a:srgbClr val="FF0066"/>
                    </a:gs>
                  </a:gsLst>
                  <a:lin ang="5400000" scaled="0"/>
                </a:gradFill>
                <a:latin typeface="Sakkal Majalla" panose="02000000000000000000" pitchFamily="2" charset="-78"/>
                <a:ea typeface="Microsoft YaHei" pitchFamily="34" charset="-122"/>
                <a:cs typeface="Mohammad Bold Normal" pitchFamily="2" charset="-78"/>
              </a:rPr>
              <a:t>حصيلة اللجنة منذ تنصيبها</a:t>
            </a:r>
            <a:endParaRPr lang="ar-DZ" altLang="zh-CN" sz="1100" dirty="0">
              <a:ln w="15875">
                <a:noFill/>
              </a:ln>
              <a:gradFill flip="none" rotWithShape="1">
                <a:gsLst>
                  <a:gs pos="100000">
                    <a:schemeClr val="tx1"/>
                  </a:gs>
                  <a:gs pos="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  <a:latin typeface="Sakkal Majalla" panose="02000000000000000000" pitchFamily="2" charset="-78"/>
              <a:ea typeface="Microsoft YaHei" pitchFamily="34" charset="-122"/>
              <a:cs typeface="Mohammad Bold Normal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256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69844 0.00028 L 1.08125 0.00028 " pathEditMode="relative" rAng="0" ptsTypes="AA">
                                      <p:cBhvr>
                                        <p:cTn id="37" dur="2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79" grpId="0" animBg="1"/>
      <p:bldP spid="42" grpId="0" animBg="1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Avezano خلفيات للتصوير الفوتوغرافي الستار الأحمر المرحلة عيد ميلاد السيرك  جولة خلفية الصورة استوديو فوتوزون فوتوكويد خلفية ديكور|خلفية| - AliExp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28600"/>
            <a:ext cx="8096250" cy="5524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36224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64"/>
            <a:ext cx="9144000" cy="4734272"/>
          </a:xfrm>
          <a:prstGeom prst="rect">
            <a:avLst/>
          </a:prstGeom>
          <a:ln>
            <a:solidFill>
              <a:srgbClr val="27579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627784" y="4780257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DZ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mohammad bold art 1" pitchFamily="2" charset="-78"/>
              </a:rPr>
              <a:t>النتائج المحققة</a:t>
            </a:r>
            <a:endParaRPr lang="fr-FR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19346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94361" y="0"/>
            <a:ext cx="9557597" cy="5715000"/>
            <a:chOff x="-525814" y="0"/>
            <a:chExt cx="12743462" cy="6858000"/>
          </a:xfrm>
        </p:grpSpPr>
        <p:sp>
          <p:nvSpPr>
            <p:cNvPr id="9" name="Rectangle 8"/>
            <p:cNvSpPr/>
            <p:nvPr/>
          </p:nvSpPr>
          <p:spPr>
            <a:xfrm>
              <a:off x="-525814" y="0"/>
              <a:ext cx="12708834" cy="685800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ffectLst>
              <a:outerShdw blurRad="254000" dist="38100" sx="101000" sy="101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0990325" y="2223672"/>
              <a:ext cx="1192695" cy="2410656"/>
            </a:xfrm>
            <a:custGeom>
              <a:avLst/>
              <a:gdLst>
                <a:gd name="connsiteX0" fmla="*/ 1192695 w 1192695"/>
                <a:gd name="connsiteY0" fmla="*/ 0 h 2410656"/>
                <a:gd name="connsiteX1" fmla="*/ 1192695 w 1192695"/>
                <a:gd name="connsiteY1" fmla="*/ 2410656 h 2410656"/>
                <a:gd name="connsiteX2" fmla="*/ 1082694 w 1192695"/>
                <a:gd name="connsiteY2" fmla="*/ 2405102 h 2410656"/>
                <a:gd name="connsiteX3" fmla="*/ 0 w 1192695"/>
                <a:gd name="connsiteY3" fmla="*/ 1205328 h 2410656"/>
                <a:gd name="connsiteX4" fmla="*/ 1082694 w 1192695"/>
                <a:gd name="connsiteY4" fmla="*/ 5555 h 2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695" h="2410656">
                  <a:moveTo>
                    <a:pt x="1192695" y="0"/>
                  </a:moveTo>
                  <a:lnTo>
                    <a:pt x="1192695" y="2410656"/>
                  </a:lnTo>
                  <a:lnTo>
                    <a:pt x="1082694" y="2405102"/>
                  </a:lnTo>
                  <a:cubicBezTo>
                    <a:pt x="474561" y="2343343"/>
                    <a:pt x="0" y="1829755"/>
                    <a:pt x="0" y="1205328"/>
                  </a:cubicBezTo>
                  <a:cubicBezTo>
                    <a:pt x="0" y="580902"/>
                    <a:pt x="474561" y="67314"/>
                    <a:pt x="1082694" y="5555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DZ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1480074" y="3172516"/>
              <a:ext cx="962188" cy="51296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DZ" sz="1900" dirty="0">
                  <a:ln w="0"/>
                  <a:solidFill>
                    <a:srgbClr val="FAFAFA"/>
                  </a:solidFill>
                  <a:cs typeface="mohammad bold art 1" pitchFamily="2" charset="-78"/>
                </a:rPr>
                <a:t>توطئة</a:t>
              </a:r>
              <a:endParaRPr lang="fr-FR" sz="1900" dirty="0">
                <a:ln w="0"/>
                <a:solidFill>
                  <a:srgbClr val="FAFAFA"/>
                </a:solidFill>
                <a:cs typeface="mohammad bold art 1" pitchFamily="2" charset="-7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10963723" y="3150116"/>
              <a:ext cx="965362" cy="5577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-745440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4" name="Forme libre 13"/>
          <p:cNvSpPr/>
          <p:nvPr/>
        </p:nvSpPr>
        <p:spPr>
          <a:xfrm>
            <a:off x="7891665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2C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15" name="Rectangle 14"/>
          <p:cNvSpPr/>
          <p:nvPr/>
        </p:nvSpPr>
        <p:spPr>
          <a:xfrm rot="16200000">
            <a:off x="7823138" y="2675294"/>
            <a:ext cx="1594756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تقديم المشروع 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977142" y="2648337"/>
            <a:ext cx="428758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1104393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3" name="Forme libre 22"/>
          <p:cNvSpPr/>
          <p:nvPr/>
        </p:nvSpPr>
        <p:spPr>
          <a:xfrm>
            <a:off x="7532712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FEC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4" name="Rectangle 23"/>
          <p:cNvSpPr/>
          <p:nvPr/>
        </p:nvSpPr>
        <p:spPr>
          <a:xfrm rot="16200000">
            <a:off x="7296004" y="2682987"/>
            <a:ext cx="1897724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الجوانب الابتكارية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593342" y="2648337"/>
            <a:ext cx="525742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-1464179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7" name="Forme libre 26"/>
          <p:cNvSpPr/>
          <p:nvPr/>
        </p:nvSpPr>
        <p:spPr>
          <a:xfrm>
            <a:off x="7172926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28" name="Rectangle 27"/>
          <p:cNvSpPr/>
          <p:nvPr/>
        </p:nvSpPr>
        <p:spPr>
          <a:xfrm rot="16200000">
            <a:off x="6918379" y="2682987"/>
            <a:ext cx="1924975" cy="349019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التحليل الاستراتيجي</a:t>
            </a:r>
            <a:endParaRPr lang="fr-FR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7168318" y="2648335"/>
            <a:ext cx="63395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1843638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1" name="Forme libre 30"/>
          <p:cNvSpPr/>
          <p:nvPr/>
        </p:nvSpPr>
        <p:spPr>
          <a:xfrm>
            <a:off x="6793467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2" name="Rectangle 31"/>
          <p:cNvSpPr/>
          <p:nvPr/>
        </p:nvSpPr>
        <p:spPr>
          <a:xfrm rot="16200000">
            <a:off x="6561378" y="2698377"/>
            <a:ext cx="1891312" cy="318242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600" dirty="0">
                <a:ln w="0"/>
                <a:solidFill>
                  <a:srgbClr val="FAFAFA"/>
                </a:solidFill>
                <a:cs typeface="mohammad bold art 1" pitchFamily="2" charset="-78"/>
              </a:rPr>
              <a:t>خطة الإنتاج والتنظيم</a:t>
            </a:r>
            <a:endParaRPr lang="fr-FR" sz="16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901531" y="2648337"/>
            <a:ext cx="454523" cy="418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-2215285" y="0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5" name="Forme libre 34"/>
          <p:cNvSpPr/>
          <p:nvPr/>
        </p:nvSpPr>
        <p:spPr>
          <a:xfrm>
            <a:off x="6421820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6" name="Rectangle 35"/>
          <p:cNvSpPr/>
          <p:nvPr/>
        </p:nvSpPr>
        <p:spPr>
          <a:xfrm rot="16200000">
            <a:off x="6382457" y="2675296"/>
            <a:ext cx="1464913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الخطة المالية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444663" y="2642704"/>
            <a:ext cx="510000" cy="490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-2643238" y="428608"/>
            <a:ext cx="9531626" cy="57150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254000" dist="38100" sx="101000" sy="101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39" name="Forme libre 38"/>
          <p:cNvSpPr/>
          <p:nvPr/>
        </p:nvSpPr>
        <p:spPr>
          <a:xfrm>
            <a:off x="6037609" y="1853060"/>
            <a:ext cx="894521" cy="2008880"/>
          </a:xfrm>
          <a:custGeom>
            <a:avLst/>
            <a:gdLst>
              <a:gd name="connsiteX0" fmla="*/ 1192695 w 1192695"/>
              <a:gd name="connsiteY0" fmla="*/ 0 h 2410656"/>
              <a:gd name="connsiteX1" fmla="*/ 1192695 w 1192695"/>
              <a:gd name="connsiteY1" fmla="*/ 2410656 h 2410656"/>
              <a:gd name="connsiteX2" fmla="*/ 1082694 w 1192695"/>
              <a:gd name="connsiteY2" fmla="*/ 2405102 h 2410656"/>
              <a:gd name="connsiteX3" fmla="*/ 0 w 1192695"/>
              <a:gd name="connsiteY3" fmla="*/ 1205328 h 2410656"/>
              <a:gd name="connsiteX4" fmla="*/ 1082694 w 1192695"/>
              <a:gd name="connsiteY4" fmla="*/ 5555 h 2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695" h="2410656">
                <a:moveTo>
                  <a:pt x="1192695" y="0"/>
                </a:moveTo>
                <a:lnTo>
                  <a:pt x="1192695" y="2410656"/>
                </a:lnTo>
                <a:lnTo>
                  <a:pt x="1082694" y="2405102"/>
                </a:lnTo>
                <a:cubicBezTo>
                  <a:pt x="474561" y="2343343"/>
                  <a:pt x="0" y="1829755"/>
                  <a:pt x="0" y="1205328"/>
                </a:cubicBezTo>
                <a:cubicBezTo>
                  <a:pt x="0" y="580902"/>
                  <a:pt x="474561" y="67314"/>
                  <a:pt x="1082694" y="5555"/>
                </a:cubicBezTo>
                <a:close/>
              </a:path>
            </a:pathLst>
          </a:cu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1" anchor="ctr"/>
          <a:lstStyle/>
          <a:p>
            <a:pPr algn="ctr"/>
            <a:endParaRPr lang="ar-DZ"/>
          </a:p>
        </p:txBody>
      </p:sp>
      <p:sp>
        <p:nvSpPr>
          <p:cNvPr id="40" name="Rectangle 39"/>
          <p:cNvSpPr/>
          <p:nvPr/>
        </p:nvSpPr>
        <p:spPr>
          <a:xfrm rot="16200000">
            <a:off x="5824138" y="2675296"/>
            <a:ext cx="1833604" cy="364408"/>
          </a:xfrm>
          <a:prstGeom prst="rect">
            <a:avLst/>
          </a:prstGeom>
          <a:noFill/>
        </p:spPr>
        <p:txBody>
          <a:bodyPr wrap="none" lIns="71323" tIns="35662" rIns="71323" bIns="35662">
            <a:spAutoFit/>
          </a:bodyPr>
          <a:lstStyle/>
          <a:p>
            <a:pPr algn="ctr"/>
            <a:r>
              <a:rPr lang="ar-DZ" sz="1900" dirty="0">
                <a:ln w="0"/>
                <a:solidFill>
                  <a:srgbClr val="FAFAFA"/>
                </a:solidFill>
                <a:cs typeface="mohammad bold art 1" pitchFamily="2" charset="-78"/>
              </a:rPr>
              <a:t>الإنجازات المحققة</a:t>
            </a:r>
            <a:endParaRPr lang="fr-FR" sz="1900" dirty="0">
              <a:ln w="0"/>
              <a:solidFill>
                <a:srgbClr val="FAFAFA"/>
              </a:solidFill>
              <a:cs typeface="mohammad bold art 1" pitchFamily="2" charset="-78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6105864" y="2556316"/>
            <a:ext cx="468678" cy="537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AutoShape 207"/>
          <p:cNvSpPr>
            <a:spLocks noChangeArrowheads="1"/>
          </p:cNvSpPr>
          <p:nvPr/>
        </p:nvSpPr>
        <p:spPr bwMode="auto">
          <a:xfrm rot="10800000">
            <a:off x="611559" y="427233"/>
            <a:ext cx="5337082" cy="5143250"/>
          </a:xfrm>
          <a:prstGeom prst="roundRect">
            <a:avLst>
              <a:gd name="adj" fmla="val 2982"/>
            </a:avLst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lIns="71312" tIns="35656" rIns="71312" bIns="35656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endParaRPr lang="zh-CN" altLang="en-US" sz="6900" b="1">
              <a:solidFill>
                <a:srgbClr val="FFFF00"/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104" name="Group 3"/>
          <p:cNvGrpSpPr>
            <a:grpSpLocks/>
          </p:cNvGrpSpPr>
          <p:nvPr/>
        </p:nvGrpSpPr>
        <p:grpSpPr bwMode="auto">
          <a:xfrm>
            <a:off x="1477459" y="553244"/>
            <a:ext cx="2660193" cy="536838"/>
            <a:chOff x="0" y="0"/>
            <a:chExt cx="4751387" cy="7191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05" name="Group 4"/>
            <p:cNvGrpSpPr>
              <a:grpSpLocks/>
            </p:cNvGrpSpPr>
            <p:nvPr/>
          </p:nvGrpSpPr>
          <p:grpSpPr bwMode="auto">
            <a:xfrm>
              <a:off x="0" y="0"/>
              <a:ext cx="4751387" cy="719137"/>
              <a:chOff x="0" y="0"/>
              <a:chExt cx="4752000" cy="719137"/>
            </a:xfrm>
          </p:grpSpPr>
          <p:sp>
            <p:nvSpPr>
              <p:cNvPr id="107" name="AutoShap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52000" cy="71913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FFFF"/>
                  </a:gs>
                  <a:gs pos="33000">
                    <a:srgbClr val="044492"/>
                  </a:gs>
                  <a:gs pos="100000">
                    <a:srgbClr val="012A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1050">
                  <a:ea typeface="宋体" pitchFamily="2" charset="-122"/>
                </a:endParaRPr>
              </a:p>
            </p:txBody>
          </p:sp>
          <p:sp>
            <p:nvSpPr>
              <p:cNvPr id="108" name="AutoShape 3"/>
              <p:cNvSpPr>
                <a:spLocks noChangeArrowheads="1"/>
              </p:cNvSpPr>
              <p:nvPr/>
            </p:nvSpPr>
            <p:spPr bwMode="auto">
              <a:xfrm>
                <a:off x="0" y="88900"/>
                <a:ext cx="4752000" cy="54133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Microsoft YaHei" pitchFamily="34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zh-CN" altLang="en-US" sz="11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6" name="Rectangle 13"/>
            <p:cNvSpPr>
              <a:spLocks noChangeArrowheads="1"/>
            </p:cNvSpPr>
            <p:nvPr/>
          </p:nvSpPr>
          <p:spPr bwMode="auto">
            <a:xfrm>
              <a:off x="687347" y="42356"/>
              <a:ext cx="3396250" cy="61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Microsoft YaHei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ar-DZ" altLang="zh-CN" sz="24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+mn-lt"/>
                  <a:ea typeface="+mn-ea"/>
                  <a:cs typeface="Mohammad Bold Normal" pitchFamily="2" charset="-78"/>
                </a:rPr>
                <a:t>النتائج المحصلة</a:t>
              </a:r>
              <a:endParaRPr lang="zh-CN" alt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Mohammad Bold Normal" pitchFamily="2" charset="-78"/>
              </a:endParaRPr>
            </a:p>
          </p:txBody>
        </p:sp>
      </p:grpSp>
      <p:pic>
        <p:nvPicPr>
          <p:cNvPr id="109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836" y="367239"/>
            <a:ext cx="2160000" cy="296516"/>
          </a:xfrm>
          <a:prstGeom prst="rect">
            <a:avLst/>
          </a:prstGeom>
        </p:spPr>
      </p:pic>
      <p:pic>
        <p:nvPicPr>
          <p:cNvPr id="1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28" y="367240"/>
            <a:ext cx="2160000" cy="295053"/>
          </a:xfrm>
          <a:prstGeom prst="rect">
            <a:avLst/>
          </a:prstGeom>
        </p:spPr>
      </p:pic>
      <p:pic>
        <p:nvPicPr>
          <p:cNvPr id="1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20" y="367240"/>
            <a:ext cx="2160000" cy="295053"/>
          </a:xfrm>
          <a:prstGeom prst="rect">
            <a:avLst/>
          </a:prstGeom>
        </p:spPr>
      </p:pic>
      <p:sp>
        <p:nvSpPr>
          <p:cNvPr id="112" name="ZoneTexte 111"/>
          <p:cNvSpPr txBox="1"/>
          <p:nvPr/>
        </p:nvSpPr>
        <p:spPr>
          <a:xfrm>
            <a:off x="-1000164" y="2928938"/>
            <a:ext cx="66967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- ايداع </a:t>
            </a: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270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طلب </a:t>
            </a:r>
            <a:r>
              <a:rPr lang="ar-DZ" sz="1700" dirty="0" err="1">
                <a:solidFill>
                  <a:srgbClr val="002060"/>
                </a:solidFill>
                <a:cs typeface="mohammad bold art 1" pitchFamily="2" charset="-78"/>
              </a:rPr>
              <a:t>براعات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اختراع على مستوى </a:t>
            </a:r>
            <a:r>
              <a:rPr lang="fr-FR" sz="1700" dirty="0">
                <a:solidFill>
                  <a:srgbClr val="002060"/>
                </a:solidFill>
                <a:cs typeface="mohammad bold art 1" pitchFamily="2" charset="-78"/>
              </a:rPr>
              <a:t>INAPI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 </a:t>
            </a:r>
            <a:endParaRPr lang="fr-FR" sz="1700" dirty="0">
              <a:solidFill>
                <a:srgbClr val="002060"/>
              </a:solidFill>
              <a:cs typeface="mohammad bold art 1" pitchFamily="2" charset="-78"/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857224" y="3429004"/>
            <a:ext cx="48393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- انشاء </a:t>
            </a: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12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مركز دعم تكنولوجي و ابتكار </a:t>
            </a:r>
            <a:r>
              <a:rPr lang="fr-FR" sz="1700" dirty="0">
                <a:solidFill>
                  <a:srgbClr val="FF0000"/>
                </a:solidFill>
                <a:cs typeface="mohammad bold art 1" pitchFamily="2" charset="-78"/>
              </a:rPr>
              <a:t>cati </a:t>
            </a:r>
          </a:p>
        </p:txBody>
      </p:sp>
      <p:sp>
        <p:nvSpPr>
          <p:cNvPr id="114" name="ZoneTexte 113"/>
          <p:cNvSpPr txBox="1"/>
          <p:nvPr/>
        </p:nvSpPr>
        <p:spPr>
          <a:xfrm>
            <a:off x="-880999" y="3803154"/>
            <a:ext cx="6696744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-اصبح عدد مراكز الدعم التكنولوجي و الابتكار </a:t>
            </a:r>
          </a:p>
          <a:p>
            <a:pPr algn="r" rtl="1">
              <a:lnSpc>
                <a:spcPct val="150000"/>
              </a:lnSpc>
            </a:pP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    (</a:t>
            </a:r>
            <a:r>
              <a:rPr lang="fr-FR" sz="1700" dirty="0">
                <a:solidFill>
                  <a:srgbClr val="002060"/>
                </a:solidFill>
                <a:cs typeface="mohammad bold art 1" pitchFamily="2" charset="-78"/>
              </a:rPr>
              <a:t>cati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) </a:t>
            </a: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109</a:t>
            </a:r>
            <a:r>
              <a:rPr lang="ar-DZ" sz="1700" dirty="0">
                <a:solidFill>
                  <a:srgbClr val="002060"/>
                </a:solidFill>
                <a:cs typeface="mohammad bold art 1" pitchFamily="2" charset="-78"/>
              </a:rPr>
              <a:t> لتحقق الجزائر </a:t>
            </a: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المرتبة الثانية عالميا</a:t>
            </a:r>
          </a:p>
          <a:p>
            <a:pPr algn="r" rtl="1">
              <a:lnSpc>
                <a:spcPct val="150000"/>
              </a:lnSpc>
            </a:pPr>
            <a:r>
              <a:rPr lang="ar-DZ" sz="1700" dirty="0">
                <a:solidFill>
                  <a:srgbClr val="FF0000"/>
                </a:solidFill>
                <a:cs typeface="mohammad bold art 1" pitchFamily="2" charset="-78"/>
              </a:rPr>
              <a:t>                   بعد دولة روسيا الاتحادية</a:t>
            </a:r>
          </a:p>
        </p:txBody>
      </p:sp>
      <p:sp>
        <p:nvSpPr>
          <p:cNvPr id="115" name="ZoneTexte 114"/>
          <p:cNvSpPr txBox="1"/>
          <p:nvPr/>
        </p:nvSpPr>
        <p:spPr>
          <a:xfrm>
            <a:off x="714348" y="1428740"/>
            <a:ext cx="512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DZ" sz="1600" dirty="0">
                <a:cs typeface="mohammad bold art 1" pitchFamily="2" charset="-78"/>
              </a:rPr>
              <a:t>ت</a:t>
            </a: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سجيل </a:t>
            </a:r>
            <a:r>
              <a:rPr lang="ar-DZ" sz="1600" dirty="0">
                <a:solidFill>
                  <a:srgbClr val="FF0000"/>
                </a:solidFill>
                <a:cs typeface="mohammad bold art 1" pitchFamily="2" charset="-78"/>
              </a:rPr>
              <a:t>9000</a:t>
            </a:r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 فكرة مبتكرة لمشروع مؤسسة ناشئة</a:t>
            </a:r>
          </a:p>
          <a:p>
            <a:pPr algn="r" rtl="1"/>
            <a:r>
              <a:rPr lang="ar-DZ" sz="1600" dirty="0">
                <a:solidFill>
                  <a:srgbClr val="002060"/>
                </a:solidFill>
                <a:cs typeface="mohammad bold art 1" pitchFamily="2" charset="-78"/>
              </a:rPr>
              <a:t>                 و مؤسسة مصغرة و براءة اختراع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714348" y="2214558"/>
            <a:ext cx="512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المساهمة في استحداث 52 حاضنة 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أعمال 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جامعية بالتنسيق </a:t>
            </a:r>
            <a:endParaRPr lang="ar-DZ" sz="1600" dirty="0" smtClean="0">
              <a:solidFill>
                <a:srgbClr val="002060"/>
              </a:solidFill>
              <a:cs typeface="mohammad bold art 1" pitchFamily="2" charset="-78"/>
            </a:endParaRPr>
          </a:p>
          <a:p>
            <a:pPr marL="285750" indent="-285750" algn="r" rtl="1">
              <a:buFontTx/>
              <a:buChar char="-"/>
            </a:pP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مع </a:t>
            </a:r>
            <a:r>
              <a:rPr lang="fr-FR" sz="1600" dirty="0" smtClean="0">
                <a:solidFill>
                  <a:srgbClr val="002060"/>
                </a:solidFill>
                <a:cs typeface="mohammad bold art 1" pitchFamily="2" charset="-78"/>
              </a:rPr>
              <a:t>DGRSDT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 ليصبح العدد 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الإجمالي 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94 حاضنة </a:t>
            </a:r>
            <a:r>
              <a:rPr lang="ar-DZ" sz="1600" dirty="0" smtClean="0">
                <a:solidFill>
                  <a:srgbClr val="002060"/>
                </a:solidFill>
                <a:cs typeface="mohammad bold art 1" pitchFamily="2" charset="-78"/>
              </a:rPr>
              <a:t>أعمال</a:t>
            </a:r>
            <a:endParaRPr lang="ar-DZ" sz="1600" dirty="0">
              <a:solidFill>
                <a:srgbClr val="002060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0427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250"/>
                            </p:stCondLst>
                            <p:childTnLst>
                              <p:par>
                                <p:cTn id="5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25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/>
      <p:bldP spid="53" grpId="0" animBg="1"/>
      <p:bldP spid="114" grpId="0"/>
      <p:bldP spid="115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000422_8430658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lum/>
          </a:blip>
          <a:stretch>
            <a:fillRect/>
          </a:stretch>
        </p:blipFill>
        <p:spPr>
          <a:xfrm>
            <a:off x="0" y="-975"/>
            <a:ext cx="9221786" cy="5715975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46633" y="2568583"/>
            <a:ext cx="8918442" cy="8649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ts val="6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>
              <a:lnSpc>
                <a:spcPct val="100000"/>
              </a:lnSpc>
            </a:pPr>
            <a:r>
              <a:rPr lang="ar-DZ" sz="2800" b="1" dirty="0">
                <a:solidFill>
                  <a:srgbClr val="FF0000"/>
                </a:solidFill>
                <a:effectLst/>
                <a:cs typeface="mohammad bold art 1" pitchFamily="2" charset="-78"/>
              </a:rPr>
              <a:t>« </a:t>
            </a:r>
            <a:r>
              <a:rPr lang="ar-EG" sz="2800" b="1" dirty="0">
                <a:solidFill>
                  <a:srgbClr val="FF0000"/>
                </a:solidFill>
                <a:effectLst/>
                <a:cs typeface="mohammad bold art 1" pitchFamily="2" charset="-78"/>
              </a:rPr>
              <a:t>جعل الجامعة إطارا للتعليم و التنمية و الإبداع</a:t>
            </a:r>
            <a:r>
              <a:rPr lang="ar-DZ" sz="2800" b="1" dirty="0">
                <a:solidFill>
                  <a:srgbClr val="FF0000"/>
                </a:solidFill>
                <a:effectLst/>
                <a:cs typeface="mohammad bold art 1" pitchFamily="2" charset="-78"/>
              </a:rPr>
              <a:t>  »</a:t>
            </a:r>
          </a:p>
          <a:p>
            <a:pPr algn="ctr" rtl="1">
              <a:lnSpc>
                <a:spcPct val="100000"/>
              </a:lnSpc>
            </a:pPr>
            <a:endParaRPr lang="fr-FR" sz="2000" b="1" dirty="0">
              <a:ln w="3175">
                <a:solidFill>
                  <a:schemeClr val="bg1"/>
                </a:solidFill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cs typeface="mohammad bold art 1" pitchFamily="2" charset="-78"/>
            </a:endParaRPr>
          </a:p>
          <a:p>
            <a:pPr algn="ctr" rtl="1">
              <a:lnSpc>
                <a:spcPct val="100000"/>
              </a:lnSpc>
            </a:pPr>
            <a:r>
              <a:rPr lang="ar-DZ" sz="2000" b="1" dirty="0">
                <a:ln w="3175">
                  <a:solidFill>
                    <a:schemeClr val="bg1"/>
                  </a:solidFill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cs typeface="mohammad bold art 1" pitchFamily="2" charset="-78"/>
              </a:rPr>
              <a:t>الالتزام 41 للسيد عبد المجيد  تبون رئيس الجمهورية</a:t>
            </a:r>
            <a:endParaRPr lang="ar-DZ" sz="2000" dirty="0">
              <a:ln w="3175">
                <a:solidFill>
                  <a:schemeClr val="bg1"/>
                </a:solidFill>
              </a:ln>
              <a:solidFill>
                <a:schemeClr val="accent4">
                  <a:lumMod val="95000"/>
                  <a:lumOff val="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ohammad bold art 1" pitchFamily="2" charset="-78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4889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1662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 advClick="0" advTm="18253"/>
    </mc:Choice>
    <mc:Fallback>
      <p:transition advClick="0" advTm="18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</p:bldLst>
  </p:timing>
  <p:extLst>
    <p:ext uri="{E180D4A7-C9FB-4DFB-919C-405C955672EB}">
      <p14:showEvtLst xmlns="" xmlns:p14="http://schemas.microsoft.com/office/powerpoint/2010/main">
        <p14:playEvt time="0" objId="3"/>
        <p14:stopEvt time="10309" objId="3"/>
        <p14:playEvt time="16424" objId="3"/>
        <p14:stopEvt time="18253" objId="3"/>
      </p14:showEvtLst>
    </p:ext>
  </p:extLst>
</p:sld>
</file>

<file path=ppt/theme/theme1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46721</TotalTime>
  <Pages>0</Pages>
  <Words>1279</Words>
  <Characters>0</Characters>
  <Application>Microsoft Office PowerPoint</Application>
  <DocSecurity>0</DocSecurity>
  <PresentationFormat>Affichage à l'écran (16:10)</PresentationFormat>
  <Lines>0</Lines>
  <Paragraphs>298</Paragraphs>
  <Slides>28</Slides>
  <Notes>0</Notes>
  <HiddenSlides>0</HiddenSlides>
  <MMClips>4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2_Office 主题</vt:lpstr>
      <vt:lpstr>Diapositive 1</vt:lpstr>
      <vt:lpstr>Diapositive 2</vt:lpstr>
      <vt:lpstr>قام السيد الوزير بانشاء اللجنة الوطنية التنسيقية لمتابعة الابتكار وحاضنات الأعمال الجامعية للعمل على تجسيد القرار الوزاري 1275 و إزاحة الغموض حول  شهادة -مؤسسة ناشئة، شهادة- براءة اختراع . 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Company>kingsoft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MAYSTRO</dc:creator>
  <cp:lastModifiedBy>cdc</cp:lastModifiedBy>
  <cp:revision>1922</cp:revision>
  <cp:lastPrinted>1899-12-30T00:00:00Z</cp:lastPrinted>
  <dcterms:created xsi:type="dcterms:W3CDTF">2010-06-08T02:33:18Z</dcterms:created>
  <dcterms:modified xsi:type="dcterms:W3CDTF">2023-02-02T13:45:48Z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